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80" r:id="rId4"/>
  </p:sldMasterIdLst>
  <p:notesMasterIdLst>
    <p:notesMasterId r:id="rId55"/>
  </p:notesMasterIdLst>
  <p:handoutMasterIdLst>
    <p:handoutMasterId r:id="rId56"/>
  </p:handoutMasterIdLst>
  <p:sldIdLst>
    <p:sldId id="545" r:id="rId5"/>
    <p:sldId id="411" r:id="rId6"/>
    <p:sldId id="539" r:id="rId7"/>
    <p:sldId id="597" r:id="rId8"/>
    <p:sldId id="563" r:id="rId9"/>
    <p:sldId id="558" r:id="rId10"/>
    <p:sldId id="604" r:id="rId11"/>
    <p:sldId id="567" r:id="rId12"/>
    <p:sldId id="569" r:id="rId13"/>
    <p:sldId id="568" r:id="rId14"/>
    <p:sldId id="570" r:id="rId15"/>
    <p:sldId id="512" r:id="rId16"/>
    <p:sldId id="579" r:id="rId17"/>
    <p:sldId id="580" r:id="rId18"/>
    <p:sldId id="581" r:id="rId19"/>
    <p:sldId id="583" r:id="rId20"/>
    <p:sldId id="591" r:id="rId21"/>
    <p:sldId id="603" r:id="rId22"/>
    <p:sldId id="513" r:id="rId23"/>
    <p:sldId id="605" r:id="rId24"/>
    <p:sldId id="606" r:id="rId25"/>
    <p:sldId id="607" r:id="rId26"/>
    <p:sldId id="608" r:id="rId27"/>
    <p:sldId id="636" r:id="rId28"/>
    <p:sldId id="609" r:id="rId29"/>
    <p:sldId id="610" r:id="rId30"/>
    <p:sldId id="611" r:id="rId31"/>
    <p:sldId id="613" r:id="rId32"/>
    <p:sldId id="614" r:id="rId33"/>
    <p:sldId id="615" r:id="rId34"/>
    <p:sldId id="616" r:id="rId35"/>
    <p:sldId id="617" r:id="rId36"/>
    <p:sldId id="618" r:id="rId37"/>
    <p:sldId id="619" r:id="rId38"/>
    <p:sldId id="620" r:id="rId39"/>
    <p:sldId id="621" r:id="rId40"/>
    <p:sldId id="622" r:id="rId41"/>
    <p:sldId id="623" r:id="rId42"/>
    <p:sldId id="624" r:id="rId43"/>
    <p:sldId id="625" r:id="rId44"/>
    <p:sldId id="626" r:id="rId45"/>
    <p:sldId id="627" r:id="rId46"/>
    <p:sldId id="628" r:id="rId47"/>
    <p:sldId id="629" r:id="rId48"/>
    <p:sldId id="630" r:id="rId49"/>
    <p:sldId id="631" r:id="rId50"/>
    <p:sldId id="632" r:id="rId51"/>
    <p:sldId id="633" r:id="rId52"/>
    <p:sldId id="634" r:id="rId53"/>
    <p:sldId id="635" r:id="rId54"/>
  </p:sldIdLst>
  <p:sldSz cx="9144000" cy="5143500" type="screen16x9"/>
  <p:notesSz cx="7315200" cy="9601200"/>
  <p:defaultText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6EBFA189-BA3E-4CB9-86EC-6BA7E5C7209D}">
          <p14:sldIdLst/>
        </p14:section>
        <p14:section name="Abschnitt ohne Titel" id="{CC5FB648-736B-4A56-915D-88A09B962EB9}">
          <p14:sldIdLst>
            <p14:sldId id="545"/>
            <p14:sldId id="411"/>
            <p14:sldId id="539"/>
            <p14:sldId id="597"/>
            <p14:sldId id="563"/>
            <p14:sldId id="558"/>
            <p14:sldId id="604"/>
            <p14:sldId id="567"/>
            <p14:sldId id="569"/>
            <p14:sldId id="568"/>
            <p14:sldId id="570"/>
            <p14:sldId id="512"/>
            <p14:sldId id="579"/>
            <p14:sldId id="580"/>
            <p14:sldId id="581"/>
            <p14:sldId id="583"/>
            <p14:sldId id="591"/>
            <p14:sldId id="603"/>
            <p14:sldId id="513"/>
            <p14:sldId id="605"/>
            <p14:sldId id="606"/>
            <p14:sldId id="607"/>
            <p14:sldId id="608"/>
            <p14:sldId id="636"/>
            <p14:sldId id="609"/>
            <p14:sldId id="610"/>
            <p14:sldId id="611"/>
            <p14:sldId id="613"/>
            <p14:sldId id="614"/>
            <p14:sldId id="615"/>
            <p14:sldId id="616"/>
            <p14:sldId id="617"/>
            <p14:sldId id="618"/>
            <p14:sldId id="619"/>
            <p14:sldId id="620"/>
            <p14:sldId id="621"/>
            <p14:sldId id="622"/>
            <p14:sldId id="623"/>
            <p14:sldId id="624"/>
            <p14:sldId id="625"/>
            <p14:sldId id="626"/>
            <p14:sldId id="627"/>
            <p14:sldId id="628"/>
            <p14:sldId id="629"/>
            <p14:sldId id="630"/>
            <p14:sldId id="631"/>
            <p14:sldId id="632"/>
            <p14:sldId id="633"/>
            <p14:sldId id="634"/>
            <p14:sldId id="63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B4E3"/>
    <a:srgbClr val="004289"/>
    <a:srgbClr val="0F8AC7"/>
    <a:srgbClr val="99CCFF"/>
    <a:srgbClr val="474D52"/>
    <a:srgbClr val="33CC33"/>
    <a:srgbClr val="66FF33"/>
    <a:srgbClr val="99FF99"/>
    <a:srgbClr val="99CC00"/>
    <a:srgbClr val="F6BC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2C8C85-51F0-491E-9774-3900AFEF0FD7}" styleName="Helle Formatvorlage 2 - Akz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1263" autoAdjust="0"/>
    <p:restoredTop sz="90769" autoAdjust="0"/>
  </p:normalViewPr>
  <p:slideViewPr>
    <p:cSldViewPr snapToGrid="0" snapToObjects="1">
      <p:cViewPr>
        <p:scale>
          <a:sx n="110" d="100"/>
          <a:sy n="110" d="100"/>
        </p:scale>
        <p:origin x="-514" y="-58"/>
      </p:cViewPr>
      <p:guideLst>
        <p:guide orient="horz" pos="411"/>
        <p:guide orient="horz" pos="2960"/>
        <p:guide orient="horz" pos="2659"/>
        <p:guide orient="horz" pos="1680"/>
        <p:guide orient="horz" pos="1982"/>
        <p:guide orient="horz" pos="2523"/>
        <p:guide orient="horz" pos="1274"/>
        <p:guide orient="horz" pos="530"/>
        <p:guide orient="horz" pos="789"/>
        <p:guide pos="1874"/>
        <p:guide pos="4291"/>
        <p:guide pos="3269"/>
        <p:guide pos="5589"/>
        <p:guide pos="2875"/>
        <p:guide pos="2044"/>
        <p:guide pos="4706"/>
        <p:guide pos="1954"/>
        <p:guide pos="245"/>
        <p:guide pos="1696"/>
        <p:guide pos="166"/>
        <p:guide pos="423"/>
        <p:guide pos="334"/>
        <p:guide pos="17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8" d="100"/>
        <a:sy n="5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3" y="2"/>
            <a:ext cx="3169920" cy="480059"/>
          </a:xfrm>
          <a:prstGeom prst="rect">
            <a:avLst/>
          </a:prstGeom>
        </p:spPr>
        <p:txBody>
          <a:bodyPr vert="horz" lIns="91432" tIns="45716" rIns="91432" bIns="45716" rtlCol="0"/>
          <a:lstStyle>
            <a:lvl1pPr algn="l">
              <a:defRPr sz="1200"/>
            </a:lvl1pPr>
          </a:lstStyle>
          <a:p>
            <a:endParaRPr lang="de-DE"/>
          </a:p>
        </p:txBody>
      </p:sp>
      <p:sp>
        <p:nvSpPr>
          <p:cNvPr id="3" name="Datumsplatzhalter 2"/>
          <p:cNvSpPr>
            <a:spLocks noGrp="1"/>
          </p:cNvSpPr>
          <p:nvPr>
            <p:ph type="dt" sz="quarter" idx="1"/>
          </p:nvPr>
        </p:nvSpPr>
        <p:spPr>
          <a:xfrm>
            <a:off x="4143590" y="2"/>
            <a:ext cx="3169920" cy="480059"/>
          </a:xfrm>
          <a:prstGeom prst="rect">
            <a:avLst/>
          </a:prstGeom>
        </p:spPr>
        <p:txBody>
          <a:bodyPr vert="horz" lIns="91432" tIns="45716" rIns="91432" bIns="45716" rtlCol="0"/>
          <a:lstStyle>
            <a:lvl1pPr algn="r">
              <a:defRPr sz="1200"/>
            </a:lvl1pPr>
          </a:lstStyle>
          <a:p>
            <a:fld id="{4BAB295F-1630-AD42-BD58-45F2B5809BDF}" type="datetimeFigureOut">
              <a:rPr lang="de-DE" smtClean="0"/>
              <a:t>02.07.2019</a:t>
            </a:fld>
            <a:endParaRPr lang="de-DE"/>
          </a:p>
        </p:txBody>
      </p:sp>
      <p:sp>
        <p:nvSpPr>
          <p:cNvPr id="4" name="Fußzeilenplatzhalter 3"/>
          <p:cNvSpPr>
            <a:spLocks noGrp="1"/>
          </p:cNvSpPr>
          <p:nvPr>
            <p:ph type="ftr" sz="quarter" idx="2"/>
          </p:nvPr>
        </p:nvSpPr>
        <p:spPr>
          <a:xfrm>
            <a:off x="3" y="9119476"/>
            <a:ext cx="3169920" cy="480059"/>
          </a:xfrm>
          <a:prstGeom prst="rect">
            <a:avLst/>
          </a:prstGeom>
        </p:spPr>
        <p:txBody>
          <a:bodyPr vert="horz" lIns="91432" tIns="45716" rIns="91432" bIns="45716" rtlCol="0" anchor="b"/>
          <a:lstStyle>
            <a:lvl1pPr algn="l">
              <a:defRPr sz="1200"/>
            </a:lvl1pPr>
          </a:lstStyle>
          <a:p>
            <a:endParaRPr lang="de-DE"/>
          </a:p>
        </p:txBody>
      </p:sp>
      <p:sp>
        <p:nvSpPr>
          <p:cNvPr id="5" name="Foliennummernplatzhalter 4"/>
          <p:cNvSpPr>
            <a:spLocks noGrp="1"/>
          </p:cNvSpPr>
          <p:nvPr>
            <p:ph type="sldNum" sz="quarter" idx="3"/>
          </p:nvPr>
        </p:nvSpPr>
        <p:spPr>
          <a:xfrm>
            <a:off x="4143590" y="9119476"/>
            <a:ext cx="3169920" cy="480059"/>
          </a:xfrm>
          <a:prstGeom prst="rect">
            <a:avLst/>
          </a:prstGeom>
        </p:spPr>
        <p:txBody>
          <a:bodyPr vert="horz" lIns="91432" tIns="45716" rIns="91432" bIns="45716" rtlCol="0" anchor="b"/>
          <a:lstStyle>
            <a:lvl1pPr algn="r">
              <a:defRPr sz="1200"/>
            </a:lvl1pPr>
          </a:lstStyle>
          <a:p>
            <a:fld id="{E767626E-348C-9342-A66D-A0DD3FFB0F16}" type="slidenum">
              <a:rPr lang="de-DE" smtClean="0"/>
              <a:t>‹#›</a:t>
            </a:fld>
            <a:endParaRPr lang="de-DE"/>
          </a:p>
        </p:txBody>
      </p:sp>
    </p:spTree>
    <p:extLst>
      <p:ext uri="{BB962C8B-B14F-4D97-AF65-F5344CB8AC3E}">
        <p14:creationId xmlns:p14="http://schemas.microsoft.com/office/powerpoint/2010/main" val="1902106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3" y="2"/>
            <a:ext cx="3169920" cy="480059"/>
          </a:xfrm>
          <a:prstGeom prst="rect">
            <a:avLst/>
          </a:prstGeom>
        </p:spPr>
        <p:txBody>
          <a:bodyPr vert="horz" lIns="91432" tIns="45716" rIns="91432" bIns="45716" rtlCol="0"/>
          <a:lstStyle>
            <a:lvl1pPr algn="l">
              <a:defRPr sz="1200"/>
            </a:lvl1pPr>
          </a:lstStyle>
          <a:p>
            <a:endParaRPr lang="de-DE"/>
          </a:p>
        </p:txBody>
      </p:sp>
      <p:sp>
        <p:nvSpPr>
          <p:cNvPr id="3" name="Datumsplatzhalter 2"/>
          <p:cNvSpPr>
            <a:spLocks noGrp="1"/>
          </p:cNvSpPr>
          <p:nvPr>
            <p:ph type="dt" idx="1"/>
          </p:nvPr>
        </p:nvSpPr>
        <p:spPr>
          <a:xfrm>
            <a:off x="4143590" y="2"/>
            <a:ext cx="3169920" cy="480059"/>
          </a:xfrm>
          <a:prstGeom prst="rect">
            <a:avLst/>
          </a:prstGeom>
        </p:spPr>
        <p:txBody>
          <a:bodyPr vert="horz" lIns="91432" tIns="45716" rIns="91432" bIns="45716" rtlCol="0"/>
          <a:lstStyle>
            <a:lvl1pPr algn="r">
              <a:defRPr sz="1200"/>
            </a:lvl1pPr>
          </a:lstStyle>
          <a:p>
            <a:fld id="{64134651-2C2C-4E05-9FA6-8B63A4AFFE9A}" type="datetimeFigureOut">
              <a:rPr lang="de-DE" smtClean="0"/>
              <a:t>02.07.2019</a:t>
            </a:fld>
            <a:endParaRPr lang="de-DE"/>
          </a:p>
        </p:txBody>
      </p:sp>
      <p:sp>
        <p:nvSpPr>
          <p:cNvPr id="4" name="Folienbildplatzhalt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32" tIns="45716" rIns="91432" bIns="45716" rtlCol="0" anchor="ctr"/>
          <a:lstStyle/>
          <a:p>
            <a:endParaRPr lang="de-DE"/>
          </a:p>
        </p:txBody>
      </p:sp>
      <p:sp>
        <p:nvSpPr>
          <p:cNvPr id="5" name="Notizenplatzhalter 4"/>
          <p:cNvSpPr>
            <a:spLocks noGrp="1"/>
          </p:cNvSpPr>
          <p:nvPr>
            <p:ph type="body" sz="quarter" idx="3"/>
          </p:nvPr>
        </p:nvSpPr>
        <p:spPr>
          <a:xfrm>
            <a:off x="731521" y="4560571"/>
            <a:ext cx="5852160" cy="4320541"/>
          </a:xfrm>
          <a:prstGeom prst="rect">
            <a:avLst/>
          </a:prstGeom>
        </p:spPr>
        <p:txBody>
          <a:bodyPr vert="horz" lIns="91432" tIns="45716" rIns="91432" bIns="45716"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3" y="9119476"/>
            <a:ext cx="3169920" cy="480059"/>
          </a:xfrm>
          <a:prstGeom prst="rect">
            <a:avLst/>
          </a:prstGeom>
        </p:spPr>
        <p:txBody>
          <a:bodyPr vert="horz" lIns="91432" tIns="45716" rIns="91432" bIns="45716" rtlCol="0" anchor="b"/>
          <a:lstStyle>
            <a:lvl1pPr algn="l">
              <a:defRPr sz="1200"/>
            </a:lvl1pPr>
          </a:lstStyle>
          <a:p>
            <a:endParaRPr lang="de-DE"/>
          </a:p>
        </p:txBody>
      </p:sp>
      <p:sp>
        <p:nvSpPr>
          <p:cNvPr id="7" name="Foliennummernplatzhalter 6"/>
          <p:cNvSpPr>
            <a:spLocks noGrp="1"/>
          </p:cNvSpPr>
          <p:nvPr>
            <p:ph type="sldNum" sz="quarter" idx="5"/>
          </p:nvPr>
        </p:nvSpPr>
        <p:spPr>
          <a:xfrm>
            <a:off x="4143590" y="9119476"/>
            <a:ext cx="3169920" cy="480059"/>
          </a:xfrm>
          <a:prstGeom prst="rect">
            <a:avLst/>
          </a:prstGeom>
        </p:spPr>
        <p:txBody>
          <a:bodyPr vert="horz" lIns="91432" tIns="45716" rIns="91432" bIns="45716" rtlCol="0" anchor="b"/>
          <a:lstStyle>
            <a:lvl1pPr algn="r">
              <a:defRPr sz="1200"/>
            </a:lvl1pPr>
          </a:lstStyle>
          <a:p>
            <a:fld id="{743F8710-2767-4886-B2FF-74ACC9950B06}" type="slidenum">
              <a:rPr lang="de-DE" smtClean="0"/>
              <a:t>‹#›</a:t>
            </a:fld>
            <a:endParaRPr lang="de-DE"/>
          </a:p>
        </p:txBody>
      </p:sp>
    </p:spTree>
    <p:extLst>
      <p:ext uri="{BB962C8B-B14F-4D97-AF65-F5344CB8AC3E}">
        <p14:creationId xmlns:p14="http://schemas.microsoft.com/office/powerpoint/2010/main" val="1735623668"/>
      </p:ext>
    </p:extLst>
  </p:cSld>
  <p:clrMap bg1="lt1" tx1="dk1" bg2="lt2" tx2="dk2" accent1="accent1" accent2="accent2" accent3="accent3" accent4="accent4" accent5="accent5" accent6="accent6" hlink="hlink" folHlink="folHlink"/>
  <p:notesStyle>
    <a:lvl1pPr marL="0" algn="l" defTabSz="914202" rtl="0" eaLnBrk="1" latinLnBrk="0" hangingPunct="1">
      <a:defRPr sz="1200" kern="1200">
        <a:solidFill>
          <a:schemeClr val="tx1"/>
        </a:solidFill>
        <a:latin typeface="+mn-lt"/>
        <a:ea typeface="+mn-ea"/>
        <a:cs typeface="+mn-cs"/>
      </a:defRPr>
    </a:lvl1pPr>
    <a:lvl2pPr marL="457101" algn="l" defTabSz="914202" rtl="0" eaLnBrk="1" latinLnBrk="0" hangingPunct="1">
      <a:defRPr sz="1200" kern="1200">
        <a:solidFill>
          <a:schemeClr val="tx1"/>
        </a:solidFill>
        <a:latin typeface="+mn-lt"/>
        <a:ea typeface="+mn-ea"/>
        <a:cs typeface="+mn-cs"/>
      </a:defRPr>
    </a:lvl2pPr>
    <a:lvl3pPr marL="914202" algn="l" defTabSz="914202" rtl="0" eaLnBrk="1" latinLnBrk="0" hangingPunct="1">
      <a:defRPr sz="1200" kern="1200">
        <a:solidFill>
          <a:schemeClr val="tx1"/>
        </a:solidFill>
        <a:latin typeface="+mn-lt"/>
        <a:ea typeface="+mn-ea"/>
        <a:cs typeface="+mn-cs"/>
      </a:defRPr>
    </a:lvl3pPr>
    <a:lvl4pPr marL="1371303" algn="l" defTabSz="914202" rtl="0" eaLnBrk="1" latinLnBrk="0" hangingPunct="1">
      <a:defRPr sz="1200" kern="1200">
        <a:solidFill>
          <a:schemeClr val="tx1"/>
        </a:solidFill>
        <a:latin typeface="+mn-lt"/>
        <a:ea typeface="+mn-ea"/>
        <a:cs typeface="+mn-cs"/>
      </a:defRPr>
    </a:lvl4pPr>
    <a:lvl5pPr marL="1828404" algn="l" defTabSz="914202" rtl="0" eaLnBrk="1" latinLnBrk="0" hangingPunct="1">
      <a:defRPr sz="1200" kern="1200">
        <a:solidFill>
          <a:schemeClr val="tx1"/>
        </a:solidFill>
        <a:latin typeface="+mn-lt"/>
        <a:ea typeface="+mn-ea"/>
        <a:cs typeface="+mn-cs"/>
      </a:defRPr>
    </a:lvl5pPr>
    <a:lvl6pPr marL="2285505" algn="l" defTabSz="914202" rtl="0" eaLnBrk="1" latinLnBrk="0" hangingPunct="1">
      <a:defRPr sz="1200" kern="1200">
        <a:solidFill>
          <a:schemeClr val="tx1"/>
        </a:solidFill>
        <a:latin typeface="+mn-lt"/>
        <a:ea typeface="+mn-ea"/>
        <a:cs typeface="+mn-cs"/>
      </a:defRPr>
    </a:lvl6pPr>
    <a:lvl7pPr marL="2742606" algn="l" defTabSz="914202" rtl="0" eaLnBrk="1" latinLnBrk="0" hangingPunct="1">
      <a:defRPr sz="1200" kern="1200">
        <a:solidFill>
          <a:schemeClr val="tx1"/>
        </a:solidFill>
        <a:latin typeface="+mn-lt"/>
        <a:ea typeface="+mn-ea"/>
        <a:cs typeface="+mn-cs"/>
      </a:defRPr>
    </a:lvl7pPr>
    <a:lvl8pPr marL="3199707" algn="l" defTabSz="914202" rtl="0" eaLnBrk="1" latinLnBrk="0" hangingPunct="1">
      <a:defRPr sz="1200" kern="1200">
        <a:solidFill>
          <a:schemeClr val="tx1"/>
        </a:solidFill>
        <a:latin typeface="+mn-lt"/>
        <a:ea typeface="+mn-ea"/>
        <a:cs typeface="+mn-cs"/>
      </a:defRPr>
    </a:lvl8pPr>
    <a:lvl9pPr marL="3656808" algn="l" defTabSz="9142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43F8710-2767-4886-B2FF-74ACC9950B06}" type="slidenum">
              <a:rPr lang="de-DE" smtClean="0"/>
              <a:t>1</a:t>
            </a:fld>
            <a:endParaRPr lang="de-DE"/>
          </a:p>
        </p:txBody>
      </p:sp>
    </p:spTree>
    <p:extLst>
      <p:ext uri="{BB962C8B-B14F-4D97-AF65-F5344CB8AC3E}">
        <p14:creationId xmlns:p14="http://schemas.microsoft.com/office/powerpoint/2010/main" val="1378676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0" dirty="0" smtClean="0"/>
          </a:p>
        </p:txBody>
      </p:sp>
      <p:sp>
        <p:nvSpPr>
          <p:cNvPr id="4" name="Foliennummernplatzhalter 3"/>
          <p:cNvSpPr>
            <a:spLocks noGrp="1"/>
          </p:cNvSpPr>
          <p:nvPr>
            <p:ph type="sldNum" sz="quarter" idx="10"/>
          </p:nvPr>
        </p:nvSpPr>
        <p:spPr/>
        <p:txBody>
          <a:bodyPr/>
          <a:lstStyle/>
          <a:p>
            <a:fld id="{743F8710-2767-4886-B2FF-74ACC9950B06}" type="slidenum">
              <a:rPr lang="de-DE" smtClean="0">
                <a:solidFill>
                  <a:prstClr val="black"/>
                </a:solidFill>
              </a:rPr>
              <a:pPr/>
              <a:t>15</a:t>
            </a:fld>
            <a:endParaRPr lang="de-DE">
              <a:solidFill>
                <a:prstClr val="black"/>
              </a:solidFill>
            </a:endParaRPr>
          </a:p>
        </p:txBody>
      </p:sp>
    </p:spTree>
    <p:extLst>
      <p:ext uri="{BB962C8B-B14F-4D97-AF65-F5344CB8AC3E}">
        <p14:creationId xmlns:p14="http://schemas.microsoft.com/office/powerpoint/2010/main" val="164679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itchFamily="34" charset="0"/>
              <a:buNone/>
            </a:pPr>
            <a:endParaRPr lang="de-DE" dirty="0"/>
          </a:p>
        </p:txBody>
      </p:sp>
      <p:sp>
        <p:nvSpPr>
          <p:cNvPr id="4" name="Foliennummernplatzhalter 3"/>
          <p:cNvSpPr>
            <a:spLocks noGrp="1"/>
          </p:cNvSpPr>
          <p:nvPr>
            <p:ph type="sldNum" sz="quarter" idx="10"/>
          </p:nvPr>
        </p:nvSpPr>
        <p:spPr/>
        <p:txBody>
          <a:bodyPr/>
          <a:lstStyle/>
          <a:p>
            <a:fld id="{743F8710-2767-4886-B2FF-74ACC9950B06}" type="slidenum">
              <a:rPr lang="de-DE" smtClean="0">
                <a:solidFill>
                  <a:prstClr val="black"/>
                </a:solidFill>
              </a:rPr>
              <a:pPr/>
              <a:t>16</a:t>
            </a:fld>
            <a:endParaRPr lang="de-DE">
              <a:solidFill>
                <a:prstClr val="black"/>
              </a:solidFill>
            </a:endParaRPr>
          </a:p>
        </p:txBody>
      </p:sp>
    </p:spTree>
    <p:extLst>
      <p:ext uri="{BB962C8B-B14F-4D97-AF65-F5344CB8AC3E}">
        <p14:creationId xmlns:p14="http://schemas.microsoft.com/office/powerpoint/2010/main" val="2132133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43F8710-2767-4886-B2FF-74ACC9950B06}" type="slidenum">
              <a:rPr lang="de-DE" smtClean="0"/>
              <a:t>19</a:t>
            </a:fld>
            <a:endParaRPr lang="de-DE"/>
          </a:p>
        </p:txBody>
      </p:sp>
    </p:spTree>
    <p:extLst>
      <p:ext uri="{BB962C8B-B14F-4D97-AF65-F5344CB8AC3E}">
        <p14:creationId xmlns:p14="http://schemas.microsoft.com/office/powerpoint/2010/main" val="1151856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Schon wenige Lungenfüllungen Kohlenstoffmonoxid sind tödlich!</a:t>
            </a:r>
          </a:p>
          <a:p>
            <a:r>
              <a:rPr lang="en-US" b="1" i="1" dirty="0" smtClean="0"/>
              <a:t>Even a few lung fillings carbon monoxide are deadly!</a:t>
            </a:r>
          </a:p>
          <a:p>
            <a:endParaRPr lang="de-DE" b="1" dirty="0" smtClean="0"/>
          </a:p>
          <a:p>
            <a:endParaRPr lang="de-DE" b="1"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DE" altLang="de-DE" sz="1200" b="1" i="0" u="none" strike="noStrike" kern="1200" cap="none" spc="0" normalizeH="0" baseline="0" noProof="0" dirty="0" smtClean="0">
                <a:ln>
                  <a:noFill/>
                </a:ln>
                <a:solidFill>
                  <a:srgbClr val="000000"/>
                </a:solidFill>
                <a:effectLst/>
                <a:uLnTx/>
                <a:uFillTx/>
                <a:latin typeface="Arial" charset="0"/>
                <a:ea typeface="+mn-ea"/>
                <a:cs typeface="+mn-cs"/>
              </a:rPr>
              <a:t>Die schnelle </a:t>
            </a:r>
            <a:r>
              <a:rPr kumimoji="0" lang="de-DE" altLang="de-DE" sz="1200" b="1" i="0" u="none" strike="noStrike" kern="1200" cap="none" spc="0" normalizeH="0" baseline="0" noProof="0" dirty="0" err="1" smtClean="0">
                <a:ln>
                  <a:noFill/>
                </a:ln>
                <a:solidFill>
                  <a:srgbClr val="000000"/>
                </a:solidFill>
                <a:effectLst/>
                <a:uLnTx/>
                <a:uFillTx/>
                <a:latin typeface="Arial" charset="0"/>
                <a:ea typeface="+mn-ea"/>
                <a:cs typeface="+mn-cs"/>
              </a:rPr>
              <a:t>Verrauchung</a:t>
            </a:r>
            <a:r>
              <a:rPr kumimoji="0" lang="de-DE" altLang="de-DE" sz="1200" b="1" i="0" u="none" strike="noStrike" kern="1200" cap="none" spc="0" normalizeH="0" baseline="0" noProof="0" dirty="0" smtClean="0">
                <a:ln>
                  <a:noFill/>
                </a:ln>
                <a:solidFill>
                  <a:srgbClr val="000000"/>
                </a:solidFill>
                <a:effectLst/>
                <a:uLnTx/>
                <a:uFillTx/>
                <a:latin typeface="Arial" charset="0"/>
                <a:ea typeface="+mn-ea"/>
                <a:cs typeface="+mn-cs"/>
              </a:rPr>
              <a:t> eines Raumes ist das größte Hindernis für eine Evakuierung von Personen und den gezielten Löschangriff.</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DE" altLang="de-DE" sz="1200" b="0" i="0" u="none" strike="noStrike" kern="1200" cap="none" spc="0" normalizeH="0" baseline="0" noProof="0" dirty="0" smtClean="0">
                <a:ln>
                  <a:noFill/>
                </a:ln>
                <a:solidFill>
                  <a:srgbClr val="000000"/>
                </a:solidFill>
                <a:effectLst/>
                <a:uLnTx/>
                <a:uFillTx/>
                <a:latin typeface="Arial" charset="0"/>
                <a:ea typeface="+mn-ea"/>
                <a:cs typeface="+mn-cs"/>
              </a:rPr>
              <a:t>Oft stellen zudem Hindernisse wie Möbel, Fahrräder und Kinderwagen im Flucht- bzw. Zugriffbereich besonders für Ortsunkundige eine zusätzliche Gefahr dar.</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1" u="none" strike="noStrike" kern="1200" cap="none" spc="0" normalizeH="0" baseline="0" noProof="0" dirty="0" smtClean="0">
                <a:ln>
                  <a:noFill/>
                </a:ln>
                <a:solidFill>
                  <a:srgbClr val="000000"/>
                </a:solidFill>
                <a:effectLst/>
                <a:uLnTx/>
                <a:uFillTx/>
                <a:latin typeface="Arial" charset="0"/>
                <a:ea typeface="+mn-ea"/>
                <a:cs typeface="+mn-cs"/>
              </a:rPr>
              <a:t>The rapid smoke propagation of a room is the biggest obstacle to an evacuation of persons and the targeted fire fighting</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smtClean="0">
                <a:ln>
                  <a:noFill/>
                </a:ln>
                <a:solidFill>
                  <a:srgbClr val="000000"/>
                </a:solidFill>
                <a:effectLst/>
                <a:uLnTx/>
                <a:uFillTx/>
                <a:latin typeface="Arial" charset="0"/>
                <a:ea typeface="+mn-ea"/>
                <a:cs typeface="+mn-cs"/>
              </a:rPr>
              <a:t>In addition, obstacles such as furniture, bicycles and strollers in the escape or access area are often an additional danger, especially for people unfamiliar with the location.</a:t>
            </a:r>
            <a:endParaRPr kumimoji="0" lang="de-DE" sz="1200" b="0" i="1"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b="1" dirty="0" smtClean="0"/>
          </a:p>
        </p:txBody>
      </p:sp>
      <p:sp>
        <p:nvSpPr>
          <p:cNvPr id="4" name="Foliennummernplatzhalter 3"/>
          <p:cNvSpPr>
            <a:spLocks noGrp="1"/>
          </p:cNvSpPr>
          <p:nvPr>
            <p:ph type="sldNum" sz="quarter" idx="10"/>
          </p:nvPr>
        </p:nvSpPr>
        <p:spPr/>
        <p:txBody>
          <a:bodyPr/>
          <a:lstStyle/>
          <a:p>
            <a:pPr>
              <a:defRPr/>
            </a:pPr>
            <a:fld id="{D59EE290-001C-4A45-A099-5EA5A28440E7}" type="slidenum">
              <a:rPr lang="de-DE" altLang="de-DE" smtClean="0"/>
              <a:pPr>
                <a:defRPr/>
              </a:pPr>
              <a:t>20</a:t>
            </a:fld>
            <a:endParaRPr lang="de-DE" altLang="de-DE"/>
          </a:p>
        </p:txBody>
      </p:sp>
    </p:spTree>
    <p:extLst>
      <p:ext uri="{BB962C8B-B14F-4D97-AF65-F5344CB8AC3E}">
        <p14:creationId xmlns:p14="http://schemas.microsoft.com/office/powerpoint/2010/main" val="643617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16707" indent="-275657" eaLnBrk="0" hangingPunct="0">
              <a:defRPr>
                <a:solidFill>
                  <a:schemeClr val="tx1"/>
                </a:solidFill>
                <a:latin typeface="Arial" charset="0"/>
              </a:defRPr>
            </a:lvl2pPr>
            <a:lvl3pPr marL="1102627" indent="-220525" eaLnBrk="0" hangingPunct="0">
              <a:defRPr>
                <a:solidFill>
                  <a:schemeClr val="tx1"/>
                </a:solidFill>
                <a:latin typeface="Arial" charset="0"/>
              </a:defRPr>
            </a:lvl3pPr>
            <a:lvl4pPr marL="1543677" indent="-220525" eaLnBrk="0" hangingPunct="0">
              <a:defRPr>
                <a:solidFill>
                  <a:schemeClr val="tx1"/>
                </a:solidFill>
                <a:latin typeface="Arial" charset="0"/>
              </a:defRPr>
            </a:lvl4pPr>
            <a:lvl5pPr marL="1984729" indent="-220525" eaLnBrk="0" hangingPunct="0">
              <a:defRPr>
                <a:solidFill>
                  <a:schemeClr val="tx1"/>
                </a:solidFill>
                <a:latin typeface="Arial" charset="0"/>
              </a:defRPr>
            </a:lvl5pPr>
            <a:lvl6pPr marL="2425779" indent="-220525" eaLnBrk="0" fontAlgn="base" hangingPunct="0">
              <a:spcBef>
                <a:spcPct val="0"/>
              </a:spcBef>
              <a:spcAft>
                <a:spcPct val="0"/>
              </a:spcAft>
              <a:defRPr>
                <a:solidFill>
                  <a:schemeClr val="tx1"/>
                </a:solidFill>
                <a:latin typeface="Arial" charset="0"/>
              </a:defRPr>
            </a:lvl6pPr>
            <a:lvl7pPr marL="2866831" indent="-220525" eaLnBrk="0" fontAlgn="base" hangingPunct="0">
              <a:spcBef>
                <a:spcPct val="0"/>
              </a:spcBef>
              <a:spcAft>
                <a:spcPct val="0"/>
              </a:spcAft>
              <a:defRPr>
                <a:solidFill>
                  <a:schemeClr val="tx1"/>
                </a:solidFill>
                <a:latin typeface="Arial" charset="0"/>
              </a:defRPr>
            </a:lvl7pPr>
            <a:lvl8pPr marL="3307881" indent="-220525" eaLnBrk="0" fontAlgn="base" hangingPunct="0">
              <a:spcBef>
                <a:spcPct val="0"/>
              </a:spcBef>
              <a:spcAft>
                <a:spcPct val="0"/>
              </a:spcAft>
              <a:defRPr>
                <a:solidFill>
                  <a:schemeClr val="tx1"/>
                </a:solidFill>
                <a:latin typeface="Arial" charset="0"/>
              </a:defRPr>
            </a:lvl8pPr>
            <a:lvl9pPr marL="3748931" indent="-220525" eaLnBrk="0" fontAlgn="base" hangingPunct="0">
              <a:spcBef>
                <a:spcPct val="0"/>
              </a:spcBef>
              <a:spcAft>
                <a:spcPct val="0"/>
              </a:spcAft>
              <a:defRPr>
                <a:solidFill>
                  <a:schemeClr val="tx1"/>
                </a:solidFill>
                <a:latin typeface="Arial" charset="0"/>
              </a:defRPr>
            </a:lvl9pPr>
          </a:lstStyle>
          <a:p>
            <a:pPr eaLnBrk="1" hangingPunct="1"/>
            <a:fld id="{85D57414-8620-4DE0-8C9A-9A69384E1612}" type="slidenum">
              <a:rPr lang="de-DE" altLang="de-DE" smtClean="0"/>
              <a:pPr eaLnBrk="1" hangingPunct="1"/>
              <a:t>21</a:t>
            </a:fld>
            <a:endParaRPr lang="de-DE" altLang="de-DE"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de-DE" altLang="de-DE"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16707" indent="-275657" eaLnBrk="0" hangingPunct="0">
              <a:defRPr>
                <a:solidFill>
                  <a:schemeClr val="tx1"/>
                </a:solidFill>
                <a:latin typeface="Arial" charset="0"/>
              </a:defRPr>
            </a:lvl2pPr>
            <a:lvl3pPr marL="1102627" indent="-220525" eaLnBrk="0" hangingPunct="0">
              <a:defRPr>
                <a:solidFill>
                  <a:schemeClr val="tx1"/>
                </a:solidFill>
                <a:latin typeface="Arial" charset="0"/>
              </a:defRPr>
            </a:lvl3pPr>
            <a:lvl4pPr marL="1543677" indent="-220525" eaLnBrk="0" hangingPunct="0">
              <a:defRPr>
                <a:solidFill>
                  <a:schemeClr val="tx1"/>
                </a:solidFill>
                <a:latin typeface="Arial" charset="0"/>
              </a:defRPr>
            </a:lvl4pPr>
            <a:lvl5pPr marL="1984729" indent="-220525" eaLnBrk="0" hangingPunct="0">
              <a:defRPr>
                <a:solidFill>
                  <a:schemeClr val="tx1"/>
                </a:solidFill>
                <a:latin typeface="Arial" charset="0"/>
              </a:defRPr>
            </a:lvl5pPr>
            <a:lvl6pPr marL="2425779" indent="-220525" eaLnBrk="0" fontAlgn="base" hangingPunct="0">
              <a:spcBef>
                <a:spcPct val="0"/>
              </a:spcBef>
              <a:spcAft>
                <a:spcPct val="0"/>
              </a:spcAft>
              <a:defRPr>
                <a:solidFill>
                  <a:schemeClr val="tx1"/>
                </a:solidFill>
                <a:latin typeface="Arial" charset="0"/>
              </a:defRPr>
            </a:lvl6pPr>
            <a:lvl7pPr marL="2866831" indent="-220525" eaLnBrk="0" fontAlgn="base" hangingPunct="0">
              <a:spcBef>
                <a:spcPct val="0"/>
              </a:spcBef>
              <a:spcAft>
                <a:spcPct val="0"/>
              </a:spcAft>
              <a:defRPr>
                <a:solidFill>
                  <a:schemeClr val="tx1"/>
                </a:solidFill>
                <a:latin typeface="Arial" charset="0"/>
              </a:defRPr>
            </a:lvl7pPr>
            <a:lvl8pPr marL="3307881" indent="-220525" eaLnBrk="0" fontAlgn="base" hangingPunct="0">
              <a:spcBef>
                <a:spcPct val="0"/>
              </a:spcBef>
              <a:spcAft>
                <a:spcPct val="0"/>
              </a:spcAft>
              <a:defRPr>
                <a:solidFill>
                  <a:schemeClr val="tx1"/>
                </a:solidFill>
                <a:latin typeface="Arial" charset="0"/>
              </a:defRPr>
            </a:lvl8pPr>
            <a:lvl9pPr marL="3748931" indent="-220525" eaLnBrk="0" fontAlgn="base" hangingPunct="0">
              <a:spcBef>
                <a:spcPct val="0"/>
              </a:spcBef>
              <a:spcAft>
                <a:spcPct val="0"/>
              </a:spcAft>
              <a:defRPr>
                <a:solidFill>
                  <a:schemeClr val="tx1"/>
                </a:solidFill>
                <a:latin typeface="Arial" charset="0"/>
              </a:defRPr>
            </a:lvl9pPr>
          </a:lstStyle>
          <a:p>
            <a:pPr eaLnBrk="1" hangingPunct="1"/>
            <a:fld id="{34F56ED3-EF8C-4420-8A30-DB44AE1B5216}" type="slidenum">
              <a:rPr lang="de-DE" altLang="de-DE" smtClean="0">
                <a:solidFill>
                  <a:srgbClr val="000000"/>
                </a:solidFill>
              </a:rPr>
              <a:pPr eaLnBrk="1" hangingPunct="1"/>
              <a:t>22</a:t>
            </a:fld>
            <a:endParaRPr lang="de-DE" altLang="de-DE" smtClean="0">
              <a:solidFill>
                <a:srgbClr val="000000"/>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r>
              <a:rPr lang="de-DE" altLang="de-DE" dirty="0" smtClean="0"/>
              <a:t>Auf der y-Achse werden  Rauch- und Temperaturentwicklung innerhalb eines Raumes dargestellt, auf der x-Achse die Zeit.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de-DE" altLang="de-DE" sz="12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de-DE" altLang="de-DE" sz="1200" b="1" i="0" u="none" strike="noStrike" kern="1200" cap="none" spc="0" normalizeH="0" baseline="0" noProof="0" dirty="0" smtClean="0">
                <a:ln>
                  <a:noFill/>
                </a:ln>
                <a:solidFill>
                  <a:srgbClr val="000000"/>
                </a:solidFill>
                <a:effectLst/>
                <a:uLnTx/>
                <a:uFillTx/>
                <a:latin typeface="Arial" charset="0"/>
                <a:ea typeface="+mn-ea"/>
                <a:cs typeface="+mn-cs"/>
              </a:rPr>
              <a:t>Aus VFE (ZFL)-Broschüre: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de-DE" altLang="de-DE" sz="1200" b="0" i="0" u="none" strike="noStrike" kern="1200" cap="none" spc="0" normalizeH="0" baseline="0" noProof="0" dirty="0" smtClean="0">
                <a:ln>
                  <a:noFill/>
                </a:ln>
                <a:solidFill>
                  <a:srgbClr val="000000"/>
                </a:solidFill>
                <a:effectLst/>
                <a:uLnTx/>
                <a:uFillTx/>
                <a:latin typeface="Arial" charset="0"/>
                <a:ea typeface="+mn-ea"/>
                <a:cs typeface="+mn-cs"/>
              </a:rPr>
              <a:t>Ohne den Einsatz von Rauch- und Wärmeabzugsanlagen füllen sich bei einem Brand Räume und eventuell auch Fluchtwege innerhalb weniger Minuten vollständig mit Rauch. Dabei steigen oberhalb des Brandes zündfähige Brandgase zusammen mit heißem Rauch in einem Thermikstrom trichterförmig nach oben (der sogenannte „</a:t>
            </a:r>
            <a:r>
              <a:rPr kumimoji="0" lang="de-DE" altLang="de-DE" sz="1200" b="0" i="0" u="none" strike="noStrike" kern="1200" cap="none" spc="0" normalizeH="0" baseline="0" noProof="0" dirty="0" err="1" smtClean="0">
                <a:ln>
                  <a:noFill/>
                </a:ln>
                <a:solidFill>
                  <a:srgbClr val="000000"/>
                </a:solidFill>
                <a:effectLst/>
                <a:uLnTx/>
                <a:uFillTx/>
                <a:latin typeface="Arial" charset="0"/>
                <a:ea typeface="+mn-ea"/>
                <a:cs typeface="+mn-cs"/>
              </a:rPr>
              <a:t>Plume</a:t>
            </a:r>
            <a:r>
              <a:rPr kumimoji="0" lang="de-DE" altLang="de-DE" sz="1200" b="0" i="0" u="none" strike="noStrike" kern="1200" cap="none" spc="0" normalizeH="0" baseline="0" noProof="0" dirty="0" smtClean="0">
                <a:ln>
                  <a:noFill/>
                </a:ln>
                <a:solidFill>
                  <a:srgbClr val="000000"/>
                </a:solidFill>
                <a:effectLst/>
                <a:uLnTx/>
                <a:uFillTx/>
                <a:latin typeface="Arial" charset="0"/>
                <a:ea typeface="+mn-ea"/>
                <a:cs typeface="+mn-cs"/>
              </a:rPr>
              <a:t>“) und sorgen für einen rapiden Temperaturanstieg unter der Decken- oder Dachkonstruktion.</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de-DE" altLang="de-DE" sz="1200" b="1" i="0" u="none" strike="noStrike" kern="1200" cap="none" spc="0" normalizeH="0" baseline="0" noProof="0" dirty="0" smtClean="0">
                <a:ln>
                  <a:noFill/>
                </a:ln>
                <a:solidFill>
                  <a:srgbClr val="000000"/>
                </a:solidFill>
                <a:effectLst/>
                <a:uLnTx/>
                <a:uFillTx/>
                <a:latin typeface="Arial" charset="0"/>
                <a:ea typeface="+mn-ea"/>
                <a:cs typeface="+mn-cs"/>
              </a:rPr>
              <a:t>Bei Temperaturen von mehr als 400 °C entzündet sich dieses Gemisch und es kommt zum </a:t>
            </a:r>
            <a:r>
              <a:rPr kumimoji="0" lang="de-DE" altLang="de-DE" sz="1200" b="1" i="0" u="none" strike="noStrike" kern="1200" cap="none" spc="0" normalizeH="0" baseline="0" noProof="0" dirty="0" err="1" smtClean="0">
                <a:ln>
                  <a:noFill/>
                </a:ln>
                <a:solidFill>
                  <a:srgbClr val="000000"/>
                </a:solidFill>
                <a:effectLst/>
                <a:uLnTx/>
                <a:uFillTx/>
                <a:latin typeface="Arial" charset="0"/>
                <a:ea typeface="+mn-ea"/>
                <a:cs typeface="+mn-cs"/>
              </a:rPr>
              <a:t>Flashover</a:t>
            </a:r>
            <a:r>
              <a:rPr kumimoji="0" lang="de-DE" altLang="de-DE" sz="1200" b="1" i="0" u="none" strike="noStrike" kern="1200" cap="none" spc="0" normalizeH="0" baseline="0" noProof="0" dirty="0" smtClean="0">
                <a:ln>
                  <a:noFill/>
                </a:ln>
                <a:solidFill>
                  <a:srgbClr val="000000"/>
                </a:solidFill>
                <a:effectLst/>
                <a:uLnTx/>
                <a:uFillTx/>
                <a:latin typeface="Arial" charset="0"/>
                <a:ea typeface="+mn-ea"/>
                <a:cs typeface="+mn-cs"/>
              </a:rPr>
              <a:t>, d. h. aus einem ursprünglich begrenzten Schadensfeuer entsteht schlagartig ein Vollbrand, der meist nicht mehr zu löschen ist.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altLang="de-DE"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16707" indent="-275657" eaLnBrk="0" hangingPunct="0">
              <a:defRPr>
                <a:solidFill>
                  <a:schemeClr val="tx1"/>
                </a:solidFill>
                <a:latin typeface="Arial" charset="0"/>
              </a:defRPr>
            </a:lvl2pPr>
            <a:lvl3pPr marL="1102627" indent="-220525" eaLnBrk="0" hangingPunct="0">
              <a:defRPr>
                <a:solidFill>
                  <a:schemeClr val="tx1"/>
                </a:solidFill>
                <a:latin typeface="Arial" charset="0"/>
              </a:defRPr>
            </a:lvl3pPr>
            <a:lvl4pPr marL="1543677" indent="-220525" eaLnBrk="0" hangingPunct="0">
              <a:defRPr>
                <a:solidFill>
                  <a:schemeClr val="tx1"/>
                </a:solidFill>
                <a:latin typeface="Arial" charset="0"/>
              </a:defRPr>
            </a:lvl4pPr>
            <a:lvl5pPr marL="1984729" indent="-220525" eaLnBrk="0" hangingPunct="0">
              <a:defRPr>
                <a:solidFill>
                  <a:schemeClr val="tx1"/>
                </a:solidFill>
                <a:latin typeface="Arial" charset="0"/>
              </a:defRPr>
            </a:lvl5pPr>
            <a:lvl6pPr marL="2425779" indent="-220525" eaLnBrk="0" fontAlgn="base" hangingPunct="0">
              <a:spcBef>
                <a:spcPct val="0"/>
              </a:spcBef>
              <a:spcAft>
                <a:spcPct val="0"/>
              </a:spcAft>
              <a:defRPr>
                <a:solidFill>
                  <a:schemeClr val="tx1"/>
                </a:solidFill>
                <a:latin typeface="Arial" charset="0"/>
              </a:defRPr>
            </a:lvl6pPr>
            <a:lvl7pPr marL="2866831" indent="-220525" eaLnBrk="0" fontAlgn="base" hangingPunct="0">
              <a:spcBef>
                <a:spcPct val="0"/>
              </a:spcBef>
              <a:spcAft>
                <a:spcPct val="0"/>
              </a:spcAft>
              <a:defRPr>
                <a:solidFill>
                  <a:schemeClr val="tx1"/>
                </a:solidFill>
                <a:latin typeface="Arial" charset="0"/>
              </a:defRPr>
            </a:lvl7pPr>
            <a:lvl8pPr marL="3307881" indent="-220525" eaLnBrk="0" fontAlgn="base" hangingPunct="0">
              <a:spcBef>
                <a:spcPct val="0"/>
              </a:spcBef>
              <a:spcAft>
                <a:spcPct val="0"/>
              </a:spcAft>
              <a:defRPr>
                <a:solidFill>
                  <a:schemeClr val="tx1"/>
                </a:solidFill>
                <a:latin typeface="Arial" charset="0"/>
              </a:defRPr>
            </a:lvl8pPr>
            <a:lvl9pPr marL="3748931" indent="-220525" eaLnBrk="0" fontAlgn="base" hangingPunct="0">
              <a:spcBef>
                <a:spcPct val="0"/>
              </a:spcBef>
              <a:spcAft>
                <a:spcPct val="0"/>
              </a:spcAft>
              <a:defRPr>
                <a:solidFill>
                  <a:schemeClr val="tx1"/>
                </a:solidFill>
                <a:latin typeface="Arial" charset="0"/>
              </a:defRPr>
            </a:lvl9pPr>
          </a:lstStyle>
          <a:p>
            <a:pPr eaLnBrk="1" hangingPunct="1"/>
            <a:fld id="{91780FEA-95AA-419B-8DD8-C89AEC3C367B}" type="slidenum">
              <a:rPr lang="de-DE" altLang="de-DE" smtClean="0">
                <a:solidFill>
                  <a:srgbClr val="000000"/>
                </a:solidFill>
              </a:rPr>
              <a:pPr eaLnBrk="1" hangingPunct="1"/>
              <a:t>23</a:t>
            </a:fld>
            <a:endParaRPr lang="de-DE" altLang="de-DE" smtClean="0">
              <a:solidFill>
                <a:srgbClr val="000000"/>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r>
              <a:rPr lang="de-DE" altLang="de-DE" dirty="0" smtClean="0"/>
              <a:t>Durch einen Zimmer- oder Wohnungsbrand, entfacht z. B. durch einen brennenden Papierkorb, entstehen innerhalb kurzer Zeit enorme Rauchmengen.</a:t>
            </a:r>
          </a:p>
          <a:p>
            <a:pPr eaLnBrk="1" hangingPunct="1"/>
            <a:r>
              <a:rPr lang="de-DE" altLang="de-DE" b="1" dirty="0" smtClean="0"/>
              <a:t>Durch den thermischen Auftrieb steigen die Verbrennungsprodukte in der Rauchsäule im Raum auf, kühlen sich wieder ab und sinken zu Boden. Dieser Vorgang sorgt sehr rasch zu einer kompletten </a:t>
            </a:r>
            <a:r>
              <a:rPr lang="de-DE" altLang="de-DE" b="1" dirty="0" err="1" smtClean="0"/>
              <a:t>Verrauchung</a:t>
            </a:r>
            <a:r>
              <a:rPr lang="de-DE" altLang="de-DE" b="1" dirty="0" smtClean="0"/>
              <a:t> des Raumes. Hier sind die Überlebenschancen sehr gering.</a:t>
            </a:r>
          </a:p>
          <a:p>
            <a:pPr eaLnBrk="1" hangingPunct="1"/>
            <a:r>
              <a:rPr lang="de-DE" altLang="de-DE" dirty="0" smtClean="0"/>
              <a:t>Die Rauchmenge und die hohen Temperaturen führen in Folge u. U. zur Zerstörung des ganzen Gebäudes.</a:t>
            </a:r>
          </a:p>
          <a:p>
            <a:pPr eaLnBrk="1" hangingPunct="1"/>
            <a:endParaRPr lang="de-DE" altLang="de-DE" dirty="0" smtClean="0"/>
          </a:p>
          <a:p>
            <a:pPr eaLnBrk="1" hangingPunct="1"/>
            <a:r>
              <a:rPr lang="de-DE" altLang="de-DE" b="1" dirty="0" smtClean="0"/>
              <a:t>Aus VFE</a:t>
            </a:r>
            <a:r>
              <a:rPr lang="de-DE" altLang="de-DE" b="1" baseline="0" dirty="0" smtClean="0"/>
              <a:t> (ZFL)-Broschüre:</a:t>
            </a:r>
          </a:p>
          <a:p>
            <a:pPr eaLnBrk="1" hangingPunct="1"/>
            <a:r>
              <a:rPr lang="de-DE" altLang="de-DE" dirty="0" smtClean="0"/>
              <a:t>Ohne den Einsatz von Rauch- und Wärmeabzugsanlagen füllen sich bei einem Brand</a:t>
            </a:r>
            <a:r>
              <a:rPr lang="de-DE" altLang="de-DE" baseline="0" dirty="0" smtClean="0"/>
              <a:t> </a:t>
            </a:r>
            <a:r>
              <a:rPr lang="de-DE" altLang="de-DE" dirty="0" smtClean="0"/>
              <a:t>Räume und eventuell auch Fluchtwege innerhalb weniger Minuten vollständig mit Rauch.</a:t>
            </a:r>
            <a:r>
              <a:rPr lang="de-DE" altLang="de-DE" baseline="0" dirty="0" smtClean="0"/>
              <a:t> </a:t>
            </a:r>
            <a:r>
              <a:rPr lang="de-DE" altLang="de-DE" dirty="0" smtClean="0"/>
              <a:t>Dabei steigen oberhalb des Brandes zündfähige Brandgase</a:t>
            </a:r>
            <a:r>
              <a:rPr lang="de-DE" altLang="de-DE" baseline="0" dirty="0" smtClean="0"/>
              <a:t> </a:t>
            </a:r>
            <a:r>
              <a:rPr lang="de-DE" altLang="de-DE" dirty="0" smtClean="0"/>
              <a:t>zusammen mit heißem Rauch in</a:t>
            </a:r>
            <a:r>
              <a:rPr lang="de-DE" altLang="de-DE" baseline="0" dirty="0" smtClean="0"/>
              <a:t> </a:t>
            </a:r>
            <a:r>
              <a:rPr lang="de-DE" altLang="de-DE" dirty="0" smtClean="0"/>
              <a:t>einem Thermikstrom trichterförmig nach oben (der sogenannte „</a:t>
            </a:r>
            <a:r>
              <a:rPr lang="de-DE" altLang="de-DE" dirty="0" err="1" smtClean="0"/>
              <a:t>Plume</a:t>
            </a:r>
            <a:r>
              <a:rPr lang="de-DE" altLang="de-DE" dirty="0" smtClean="0"/>
              <a:t>“) und sorgen für einen</a:t>
            </a:r>
            <a:r>
              <a:rPr lang="de-DE" altLang="de-DE" baseline="0" dirty="0" smtClean="0"/>
              <a:t> </a:t>
            </a:r>
            <a:r>
              <a:rPr lang="de-DE" altLang="de-DE" dirty="0" smtClean="0"/>
              <a:t>rapiden Temperaturanstieg unter der Decken- oder Dachkonstruktion.</a:t>
            </a:r>
          </a:p>
          <a:p>
            <a:pPr eaLnBrk="1" hangingPunct="1"/>
            <a:r>
              <a:rPr lang="de-DE" altLang="de-DE" b="1" dirty="0" smtClean="0"/>
              <a:t>Bei Temperaturen</a:t>
            </a:r>
            <a:r>
              <a:rPr lang="de-DE" altLang="de-DE" b="1" baseline="0" dirty="0" smtClean="0"/>
              <a:t> </a:t>
            </a:r>
            <a:r>
              <a:rPr lang="de-DE" altLang="de-DE" b="1" dirty="0" smtClean="0"/>
              <a:t>von mehr als 400 °C</a:t>
            </a:r>
            <a:r>
              <a:rPr lang="de-DE" altLang="de-DE" b="1" baseline="0" dirty="0" smtClean="0"/>
              <a:t> </a:t>
            </a:r>
            <a:r>
              <a:rPr lang="de-DE" altLang="de-DE" b="1" dirty="0" smtClean="0"/>
              <a:t>entzündet sich dieses Gemisch und es kommt zum </a:t>
            </a:r>
            <a:r>
              <a:rPr lang="de-DE" altLang="de-DE" b="1" dirty="0" err="1" smtClean="0"/>
              <a:t>Flashover</a:t>
            </a:r>
            <a:r>
              <a:rPr lang="de-DE" altLang="de-DE" b="1" dirty="0" smtClean="0"/>
              <a:t>, d. h. aus</a:t>
            </a:r>
            <a:r>
              <a:rPr lang="de-DE" altLang="de-DE" b="1" baseline="0" dirty="0" smtClean="0"/>
              <a:t> </a:t>
            </a:r>
            <a:r>
              <a:rPr lang="de-DE" altLang="de-DE" b="1" dirty="0" smtClean="0"/>
              <a:t>einem ursprünglich begrenzten Schadensfeuer entsteht schlagartig ein Vollbrand, der meist</a:t>
            </a:r>
            <a:r>
              <a:rPr lang="de-DE" altLang="de-DE" b="1" baseline="0" dirty="0" smtClean="0"/>
              <a:t> </a:t>
            </a:r>
            <a:r>
              <a:rPr lang="de-DE" altLang="de-DE" b="1" dirty="0" smtClean="0"/>
              <a:t>nicht mehr zu löschen ist.</a:t>
            </a:r>
          </a:p>
          <a:p>
            <a:pPr eaLnBrk="1" hangingPunct="1"/>
            <a:endParaRPr lang="de-DE" altLang="de-DE" b="1"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16657" indent="-275637" eaLnBrk="0" hangingPunct="0">
              <a:defRPr>
                <a:solidFill>
                  <a:schemeClr val="tx1"/>
                </a:solidFill>
                <a:latin typeface="Arial" charset="0"/>
              </a:defRPr>
            </a:lvl2pPr>
            <a:lvl3pPr marL="1102549" indent="-220510" eaLnBrk="0" hangingPunct="0">
              <a:defRPr>
                <a:solidFill>
                  <a:schemeClr val="tx1"/>
                </a:solidFill>
                <a:latin typeface="Arial" charset="0"/>
              </a:defRPr>
            </a:lvl3pPr>
            <a:lvl4pPr marL="1543568" indent="-220510" eaLnBrk="0" hangingPunct="0">
              <a:defRPr>
                <a:solidFill>
                  <a:schemeClr val="tx1"/>
                </a:solidFill>
                <a:latin typeface="Arial" charset="0"/>
              </a:defRPr>
            </a:lvl4pPr>
            <a:lvl5pPr marL="1984589" indent="-220510" eaLnBrk="0" hangingPunct="0">
              <a:defRPr>
                <a:solidFill>
                  <a:schemeClr val="tx1"/>
                </a:solidFill>
                <a:latin typeface="Arial" charset="0"/>
              </a:defRPr>
            </a:lvl5pPr>
            <a:lvl6pPr marL="2425607" indent="-220510" eaLnBrk="0" fontAlgn="base" hangingPunct="0">
              <a:spcBef>
                <a:spcPct val="0"/>
              </a:spcBef>
              <a:spcAft>
                <a:spcPct val="0"/>
              </a:spcAft>
              <a:defRPr>
                <a:solidFill>
                  <a:schemeClr val="tx1"/>
                </a:solidFill>
                <a:latin typeface="Arial" charset="0"/>
              </a:defRPr>
            </a:lvl6pPr>
            <a:lvl7pPr marL="2866629" indent="-220510" eaLnBrk="0" fontAlgn="base" hangingPunct="0">
              <a:spcBef>
                <a:spcPct val="0"/>
              </a:spcBef>
              <a:spcAft>
                <a:spcPct val="0"/>
              </a:spcAft>
              <a:defRPr>
                <a:solidFill>
                  <a:schemeClr val="tx1"/>
                </a:solidFill>
                <a:latin typeface="Arial" charset="0"/>
              </a:defRPr>
            </a:lvl7pPr>
            <a:lvl8pPr marL="3307648" indent="-220510" eaLnBrk="0" fontAlgn="base" hangingPunct="0">
              <a:spcBef>
                <a:spcPct val="0"/>
              </a:spcBef>
              <a:spcAft>
                <a:spcPct val="0"/>
              </a:spcAft>
              <a:defRPr>
                <a:solidFill>
                  <a:schemeClr val="tx1"/>
                </a:solidFill>
                <a:latin typeface="Arial" charset="0"/>
              </a:defRPr>
            </a:lvl8pPr>
            <a:lvl9pPr marL="3748666" indent="-220510" eaLnBrk="0" fontAlgn="base" hangingPunct="0">
              <a:spcBef>
                <a:spcPct val="0"/>
              </a:spcBef>
              <a:spcAft>
                <a:spcPct val="0"/>
              </a:spcAft>
              <a:defRPr>
                <a:solidFill>
                  <a:schemeClr val="tx1"/>
                </a:solidFill>
                <a:latin typeface="Arial" charset="0"/>
              </a:defRPr>
            </a:lvl9pPr>
          </a:lstStyle>
          <a:p>
            <a:pPr eaLnBrk="1" hangingPunct="1"/>
            <a:fld id="{ECF355EA-4C13-48A1-A53D-C0EF943B0747}" type="slidenum">
              <a:rPr lang="de-DE" altLang="de-DE" smtClean="0"/>
              <a:pPr eaLnBrk="1" hangingPunct="1"/>
              <a:t>24</a:t>
            </a:fld>
            <a:endParaRPr lang="de-DE" altLang="de-DE"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r>
              <a:rPr lang="en-US" altLang="de-DE" b="1" i="0" dirty="0" smtClean="0"/>
              <a:t>While MSE-systems extract the smoke with</a:t>
            </a:r>
            <a:r>
              <a:rPr lang="en-US" altLang="de-DE" b="1" i="0" baseline="0" dirty="0" smtClean="0"/>
              <a:t> special</a:t>
            </a:r>
            <a:r>
              <a:rPr lang="en-US" altLang="de-DE" b="1" i="0" dirty="0" smtClean="0"/>
              <a:t> fans, NSE-systems</a:t>
            </a:r>
            <a:r>
              <a:rPr lang="en-US" altLang="de-DE" b="1" i="0" baseline="0" dirty="0" smtClean="0"/>
              <a:t> </a:t>
            </a:r>
            <a:r>
              <a:rPr lang="en-US" altLang="de-DE" b="1" i="0" dirty="0" smtClean="0"/>
              <a:t>use the thermal stack-effect</a:t>
            </a:r>
            <a:r>
              <a:rPr lang="en-US" altLang="de-DE" b="1" i="0" baseline="0" dirty="0" smtClean="0"/>
              <a:t> </a:t>
            </a:r>
            <a:r>
              <a:rPr lang="en-US" altLang="de-DE" b="1" i="0" dirty="0" smtClean="0"/>
              <a:t>to direct the smoke gases out of the building.</a:t>
            </a:r>
            <a:endParaRPr lang="en-US" altLang="de-DE" b="1" i="0" baseline="0" dirty="0" smtClean="0"/>
          </a:p>
          <a:p>
            <a:pPr eaLnBrk="1" hangingPunct="1"/>
            <a:r>
              <a:rPr lang="en-US" altLang="de-DE" b="1" i="0" dirty="0" smtClean="0"/>
              <a:t>Both types of system have in common that without inflowing fresh air (via openings in the outer walls or fans) no effective smoke exhaust takes place.</a:t>
            </a:r>
            <a:endParaRPr lang="de-DE" altLang="de-DE" b="1" dirty="0">
              <a:solidFill>
                <a:prstClr val="black"/>
              </a:solidFill>
            </a:endParaRPr>
          </a:p>
          <a:p>
            <a:pPr defTabSz="922081">
              <a:defRPr/>
            </a:pPr>
            <a:r>
              <a:rPr lang="en-US" altLang="de-DE" b="1" dirty="0">
                <a:solidFill>
                  <a:srgbClr val="000000"/>
                </a:solidFill>
              </a:rPr>
              <a:t>Each systems find its authorization in the respective requirements.</a:t>
            </a:r>
          </a:p>
          <a:p>
            <a:pPr eaLnBrk="1" hangingPunct="1"/>
            <a:endParaRPr lang="en-US" altLang="de-DE" b="1" i="0" dirty="0" smtClean="0"/>
          </a:p>
          <a:p>
            <a:pPr eaLnBrk="1" hangingPunct="1"/>
            <a:r>
              <a:rPr lang="en-US" altLang="de-DE" b="1" i="0" dirty="0" smtClean="0"/>
              <a:t>Smoke Pressure Systems are required by building law in high-rise buildings and interior stairwells. They keep escape- and rescue routes free from smoke in order to enable building users to escape and to facilitate the fire brigade with rescue operations and the execution of fire fighting.</a:t>
            </a:r>
          </a:p>
          <a:p>
            <a:pPr eaLnBrk="1" hangingPunct="1"/>
            <a:r>
              <a:rPr lang="en-US" altLang="de-DE" b="0" i="0" dirty="0" smtClean="0"/>
              <a:t>In the event of a fire, a SPS-system creates a regulated overpressure in the staircases and in fire fighter lift shafts by a supply air fan (with an air volume around 25.000 m³/h) so that smoke cannot penetrate these escape and rescue routes.</a:t>
            </a:r>
          </a:p>
          <a:p>
            <a:pPr eaLnBrk="1" hangingPunct="1"/>
            <a:endParaRPr lang="en-US" altLang="de-DE" b="1" i="0" dirty="0" smtClean="0"/>
          </a:p>
          <a:p>
            <a:pPr eaLnBrk="1" hangingPunct="1"/>
            <a:endParaRPr lang="de-DE" altLang="de-DE" b="1" i="0"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16707" indent="-275657" eaLnBrk="0" hangingPunct="0">
              <a:defRPr>
                <a:solidFill>
                  <a:schemeClr val="tx1"/>
                </a:solidFill>
                <a:latin typeface="Arial" charset="0"/>
              </a:defRPr>
            </a:lvl2pPr>
            <a:lvl3pPr marL="1102627" indent="-220525" eaLnBrk="0" hangingPunct="0">
              <a:defRPr>
                <a:solidFill>
                  <a:schemeClr val="tx1"/>
                </a:solidFill>
                <a:latin typeface="Arial" charset="0"/>
              </a:defRPr>
            </a:lvl3pPr>
            <a:lvl4pPr marL="1543677" indent="-220525" eaLnBrk="0" hangingPunct="0">
              <a:defRPr>
                <a:solidFill>
                  <a:schemeClr val="tx1"/>
                </a:solidFill>
                <a:latin typeface="Arial" charset="0"/>
              </a:defRPr>
            </a:lvl4pPr>
            <a:lvl5pPr marL="1984729" indent="-220525" eaLnBrk="0" hangingPunct="0">
              <a:defRPr>
                <a:solidFill>
                  <a:schemeClr val="tx1"/>
                </a:solidFill>
                <a:latin typeface="Arial" charset="0"/>
              </a:defRPr>
            </a:lvl5pPr>
            <a:lvl6pPr marL="2425779" indent="-220525" eaLnBrk="0" fontAlgn="base" hangingPunct="0">
              <a:spcBef>
                <a:spcPct val="0"/>
              </a:spcBef>
              <a:spcAft>
                <a:spcPct val="0"/>
              </a:spcAft>
              <a:defRPr>
                <a:solidFill>
                  <a:schemeClr val="tx1"/>
                </a:solidFill>
                <a:latin typeface="Arial" charset="0"/>
              </a:defRPr>
            </a:lvl6pPr>
            <a:lvl7pPr marL="2866831" indent="-220525" eaLnBrk="0" fontAlgn="base" hangingPunct="0">
              <a:spcBef>
                <a:spcPct val="0"/>
              </a:spcBef>
              <a:spcAft>
                <a:spcPct val="0"/>
              </a:spcAft>
              <a:defRPr>
                <a:solidFill>
                  <a:schemeClr val="tx1"/>
                </a:solidFill>
                <a:latin typeface="Arial" charset="0"/>
              </a:defRPr>
            </a:lvl7pPr>
            <a:lvl8pPr marL="3307881" indent="-220525" eaLnBrk="0" fontAlgn="base" hangingPunct="0">
              <a:spcBef>
                <a:spcPct val="0"/>
              </a:spcBef>
              <a:spcAft>
                <a:spcPct val="0"/>
              </a:spcAft>
              <a:defRPr>
                <a:solidFill>
                  <a:schemeClr val="tx1"/>
                </a:solidFill>
                <a:latin typeface="Arial" charset="0"/>
              </a:defRPr>
            </a:lvl8pPr>
            <a:lvl9pPr marL="3748931" indent="-220525" eaLnBrk="0" fontAlgn="base" hangingPunct="0">
              <a:spcBef>
                <a:spcPct val="0"/>
              </a:spcBef>
              <a:spcAft>
                <a:spcPct val="0"/>
              </a:spcAft>
              <a:defRPr>
                <a:solidFill>
                  <a:schemeClr val="tx1"/>
                </a:solidFill>
                <a:latin typeface="Arial" charset="0"/>
              </a:defRPr>
            </a:lvl9pPr>
          </a:lstStyle>
          <a:p>
            <a:pPr eaLnBrk="1" hangingPunct="1"/>
            <a:fld id="{8AF766AC-BA9F-4CB7-BF1A-406803922058}" type="slidenum">
              <a:rPr lang="de-DE" altLang="de-DE" smtClean="0"/>
              <a:pPr eaLnBrk="1" hangingPunct="1"/>
              <a:t>25</a:t>
            </a:fld>
            <a:endParaRPr lang="de-DE" altLang="de-DE"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r>
              <a:rPr lang="de-DE" altLang="de-DE" smtClean="0"/>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16657" indent="-275637" eaLnBrk="0" hangingPunct="0">
              <a:defRPr>
                <a:solidFill>
                  <a:schemeClr val="tx1"/>
                </a:solidFill>
                <a:latin typeface="Arial" charset="0"/>
              </a:defRPr>
            </a:lvl2pPr>
            <a:lvl3pPr marL="1102549" indent="-220510" eaLnBrk="0" hangingPunct="0">
              <a:defRPr>
                <a:solidFill>
                  <a:schemeClr val="tx1"/>
                </a:solidFill>
                <a:latin typeface="Arial" charset="0"/>
              </a:defRPr>
            </a:lvl3pPr>
            <a:lvl4pPr marL="1543568" indent="-220510" eaLnBrk="0" hangingPunct="0">
              <a:defRPr>
                <a:solidFill>
                  <a:schemeClr val="tx1"/>
                </a:solidFill>
                <a:latin typeface="Arial" charset="0"/>
              </a:defRPr>
            </a:lvl4pPr>
            <a:lvl5pPr marL="1984589" indent="-220510" eaLnBrk="0" hangingPunct="0">
              <a:defRPr>
                <a:solidFill>
                  <a:schemeClr val="tx1"/>
                </a:solidFill>
                <a:latin typeface="Arial" charset="0"/>
              </a:defRPr>
            </a:lvl5pPr>
            <a:lvl6pPr marL="2425607" indent="-220510" eaLnBrk="0" fontAlgn="base" hangingPunct="0">
              <a:spcBef>
                <a:spcPct val="0"/>
              </a:spcBef>
              <a:spcAft>
                <a:spcPct val="0"/>
              </a:spcAft>
              <a:defRPr>
                <a:solidFill>
                  <a:schemeClr val="tx1"/>
                </a:solidFill>
                <a:latin typeface="Arial" charset="0"/>
              </a:defRPr>
            </a:lvl6pPr>
            <a:lvl7pPr marL="2866629" indent="-220510" eaLnBrk="0" fontAlgn="base" hangingPunct="0">
              <a:spcBef>
                <a:spcPct val="0"/>
              </a:spcBef>
              <a:spcAft>
                <a:spcPct val="0"/>
              </a:spcAft>
              <a:defRPr>
                <a:solidFill>
                  <a:schemeClr val="tx1"/>
                </a:solidFill>
                <a:latin typeface="Arial" charset="0"/>
              </a:defRPr>
            </a:lvl7pPr>
            <a:lvl8pPr marL="3307648" indent="-220510" eaLnBrk="0" fontAlgn="base" hangingPunct="0">
              <a:spcBef>
                <a:spcPct val="0"/>
              </a:spcBef>
              <a:spcAft>
                <a:spcPct val="0"/>
              </a:spcAft>
              <a:defRPr>
                <a:solidFill>
                  <a:schemeClr val="tx1"/>
                </a:solidFill>
                <a:latin typeface="Arial" charset="0"/>
              </a:defRPr>
            </a:lvl8pPr>
            <a:lvl9pPr marL="3748666" indent="-220510" eaLnBrk="0" fontAlgn="base" hangingPunct="0">
              <a:spcBef>
                <a:spcPct val="0"/>
              </a:spcBef>
              <a:spcAft>
                <a:spcPct val="0"/>
              </a:spcAft>
              <a:defRPr>
                <a:solidFill>
                  <a:schemeClr val="tx1"/>
                </a:solidFill>
                <a:latin typeface="Arial" charset="0"/>
              </a:defRPr>
            </a:lvl9pPr>
          </a:lstStyle>
          <a:p>
            <a:pPr eaLnBrk="1" hangingPunct="1"/>
            <a:fld id="{E98E065F-FD7E-479B-89EC-A887834DFC36}" type="slidenum">
              <a:rPr lang="de-DE" altLang="de-DE" smtClean="0"/>
              <a:pPr eaLnBrk="1" hangingPunct="1"/>
              <a:t>26</a:t>
            </a:fld>
            <a:endParaRPr lang="de-DE" altLang="de-DE"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endParaRPr lang="de-DE" altLang="de-DE"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kumimoji="0" lang="de-D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Foliennummernplatzhalter 3"/>
          <p:cNvSpPr>
            <a:spLocks noGrp="1"/>
          </p:cNvSpPr>
          <p:nvPr>
            <p:ph type="sldNum" sz="quarter" idx="10"/>
          </p:nvPr>
        </p:nvSpPr>
        <p:spPr/>
        <p:txBody>
          <a:bodyPr/>
          <a:lstStyle/>
          <a:p>
            <a:fld id="{743F8710-2767-4886-B2FF-74ACC9950B06}" type="slidenum">
              <a:rPr lang="de-DE" smtClean="0">
                <a:solidFill>
                  <a:prstClr val="black"/>
                </a:solidFill>
              </a:rPr>
              <a:pPr/>
              <a:t>2</a:t>
            </a:fld>
            <a:endParaRPr lang="de-DE">
              <a:solidFill>
                <a:prstClr val="black"/>
              </a:solidFill>
            </a:endParaRPr>
          </a:p>
        </p:txBody>
      </p:sp>
    </p:spTree>
    <p:extLst>
      <p:ext uri="{BB962C8B-B14F-4D97-AF65-F5344CB8AC3E}">
        <p14:creationId xmlns:p14="http://schemas.microsoft.com/office/powerpoint/2010/main" val="2866798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sz="1600" dirty="0" smtClean="0"/>
              <a:t>Herzlich Willkommen, ich möchte sie begrüßen zu meinem Vortag zum Thema Rauchschutz-Druckanlagen</a:t>
            </a:r>
          </a:p>
          <a:p>
            <a:pPr marL="285750" indent="-285750">
              <a:buFont typeface="Arial" panose="020B0604020202020204" pitchFamily="34" charset="0"/>
              <a:buChar char="•"/>
            </a:pPr>
            <a:r>
              <a:rPr lang="de-DE" sz="1600" dirty="0" smtClean="0"/>
              <a:t>Eigene</a:t>
            </a:r>
            <a:r>
              <a:rPr lang="de-DE" sz="1600" baseline="0" dirty="0" smtClean="0"/>
              <a:t> Vorstellung (Name, Position, Firma)</a:t>
            </a:r>
          </a:p>
          <a:p>
            <a:pPr marL="285750" indent="-285750">
              <a:buFont typeface="Arial" panose="020B0604020202020204" pitchFamily="34" charset="0"/>
              <a:buChar char="•"/>
            </a:pPr>
            <a:endParaRPr lang="de-DE" sz="1600" dirty="0"/>
          </a:p>
        </p:txBody>
      </p:sp>
      <p:sp>
        <p:nvSpPr>
          <p:cNvPr id="4" name="Foliennummernplatzhalter 3"/>
          <p:cNvSpPr>
            <a:spLocks noGrp="1"/>
          </p:cNvSpPr>
          <p:nvPr>
            <p:ph type="sldNum" sz="quarter" idx="10"/>
          </p:nvPr>
        </p:nvSpPr>
        <p:spPr/>
        <p:txBody>
          <a:bodyPr/>
          <a:lstStyle/>
          <a:p>
            <a:pPr>
              <a:defRPr/>
            </a:pPr>
            <a:fld id="{D9FB3EDC-0F96-4CBC-B468-19308B2CA2B0}" type="slidenum">
              <a:rPr lang="de-DE" smtClean="0"/>
              <a:pPr>
                <a:defRPr/>
              </a:pPr>
              <a:t>27</a:t>
            </a:fld>
            <a:endParaRPr lang="de-DE"/>
          </a:p>
        </p:txBody>
      </p:sp>
    </p:spTree>
    <p:extLst>
      <p:ext uri="{BB962C8B-B14F-4D97-AF65-F5344CB8AC3E}">
        <p14:creationId xmlns:p14="http://schemas.microsoft.com/office/powerpoint/2010/main" val="900599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smtClean="0"/>
              <a:t>Erste Maßnahme</a:t>
            </a:r>
            <a:r>
              <a:rPr lang="de-DE" baseline="0" dirty="0" smtClean="0"/>
              <a:t> bei einem Brand &gt; Eigenrettung (die meisten Personen sind nicht direkt vom Feuer bedroht)</a:t>
            </a:r>
          </a:p>
          <a:p>
            <a:pPr marL="171450" indent="-171450">
              <a:buFont typeface="Arial" panose="020B0604020202020204" pitchFamily="34" charset="0"/>
              <a:buChar char="•"/>
            </a:pPr>
            <a:r>
              <a:rPr lang="de-DE" baseline="0" dirty="0" smtClean="0"/>
              <a:t>Aufzüge stehen nicht mehr zur Verfügung</a:t>
            </a:r>
          </a:p>
          <a:p>
            <a:pPr marL="171450" indent="-171450">
              <a:buFont typeface="Arial" panose="020B0604020202020204" pitchFamily="34" charset="0"/>
              <a:buChar char="•"/>
            </a:pPr>
            <a:r>
              <a:rPr lang="de-DE" baseline="0" dirty="0" smtClean="0"/>
              <a:t>Aktives Einbringen und Durchströmen der Flucht und Rettungswege von Frischluft</a:t>
            </a:r>
          </a:p>
          <a:p>
            <a:pPr marL="171450" indent="-171450">
              <a:buFont typeface="Arial" panose="020B0604020202020204" pitchFamily="34" charset="0"/>
              <a:buChar char="•"/>
            </a:pPr>
            <a:r>
              <a:rPr lang="de-DE" baseline="0" dirty="0" smtClean="0"/>
              <a:t>Möglichst rauchfreier Zugang für die Feuerwehr zum Brandherd</a:t>
            </a:r>
          </a:p>
          <a:p>
            <a:pPr marL="171450" indent="-171450">
              <a:buFont typeface="Arial" panose="020B0604020202020204" pitchFamily="34" charset="0"/>
              <a:buChar char="•"/>
            </a:pPr>
            <a:r>
              <a:rPr lang="de-DE" baseline="0" dirty="0" smtClean="0"/>
              <a:t>Evakuierung von Verletzten durch die Feuerwehr</a:t>
            </a:r>
          </a:p>
          <a:p>
            <a:pPr marL="171450" indent="-171450">
              <a:buFont typeface="Arial" panose="020B0604020202020204" pitchFamily="34" charset="0"/>
              <a:buChar char="•"/>
            </a:pPr>
            <a:r>
              <a:rPr lang="de-DE" baseline="0" dirty="0" smtClean="0"/>
              <a:t>Vorraum Feuerwehraufzug dient dabei als rauchfreier Ort für die Evakuierung</a:t>
            </a:r>
            <a:endParaRPr lang="de-DE" dirty="0"/>
          </a:p>
        </p:txBody>
      </p:sp>
      <p:sp>
        <p:nvSpPr>
          <p:cNvPr id="4" name="Foliennummernplatzhalter 3"/>
          <p:cNvSpPr>
            <a:spLocks noGrp="1"/>
          </p:cNvSpPr>
          <p:nvPr>
            <p:ph type="sldNum" sz="quarter" idx="10"/>
          </p:nvPr>
        </p:nvSpPr>
        <p:spPr/>
        <p:txBody>
          <a:bodyPr/>
          <a:lstStyle/>
          <a:p>
            <a:pPr>
              <a:defRPr/>
            </a:pPr>
            <a:fld id="{D9FB3EDC-0F96-4CBC-B468-19308B2CA2B0}" type="slidenum">
              <a:rPr lang="de-DE" smtClean="0"/>
              <a:pPr>
                <a:defRPr/>
              </a:pPr>
              <a:t>28</a:t>
            </a:fld>
            <a:endParaRPr lang="de-DE"/>
          </a:p>
        </p:txBody>
      </p:sp>
    </p:spTree>
    <p:extLst>
      <p:ext uri="{BB962C8B-B14F-4D97-AF65-F5344CB8AC3E}">
        <p14:creationId xmlns:p14="http://schemas.microsoft.com/office/powerpoint/2010/main" val="3050579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Ansaugung im Erdgeschoss über die Fassade</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Ansaugung über Ansaug-Bauwerk im Erdreich</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Eine Ansaugung über Dach oder Fassade oberhalb des Erdgeschosses ist nicht zu empfehlen </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Sichere Ansaugung erforderlich</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Sie sollte im nicht-öffentlich zugänglichen Bereich liegen</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Gefahr durch Verstellen von Gegenständen wie z. B. Autos oder Müllbehälter</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Überwachung der </a:t>
            </a:r>
            <a:r>
              <a:rPr lang="de-DE" sz="1200" dirty="0" err="1" smtClean="0">
                <a:latin typeface="Arial" charset="0"/>
                <a:ea typeface="Arial" charset="0"/>
                <a:cs typeface="Arial" charset="0"/>
              </a:rPr>
              <a:t>Aussenluftansaugung</a:t>
            </a:r>
            <a:r>
              <a:rPr lang="de-DE" sz="1200" dirty="0" smtClean="0">
                <a:latin typeface="Arial" charset="0"/>
                <a:ea typeface="Arial" charset="0"/>
                <a:cs typeface="Arial" charset="0"/>
              </a:rPr>
              <a:t> durch Kanalrauchmelder</a:t>
            </a:r>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10"/>
          </p:nvPr>
        </p:nvSpPr>
        <p:spPr/>
        <p:txBody>
          <a:bodyPr/>
          <a:lstStyle/>
          <a:p>
            <a:pPr>
              <a:defRPr/>
            </a:pPr>
            <a:fld id="{D9FB3EDC-0F96-4CBC-B468-19308B2CA2B0}" type="slidenum">
              <a:rPr lang="de-DE" smtClean="0"/>
              <a:pPr>
                <a:defRPr/>
              </a:pPr>
              <a:t>29</a:t>
            </a:fld>
            <a:endParaRPr lang="de-DE"/>
          </a:p>
        </p:txBody>
      </p:sp>
    </p:spTree>
    <p:extLst>
      <p:ext uri="{BB962C8B-B14F-4D97-AF65-F5344CB8AC3E}">
        <p14:creationId xmlns:p14="http://schemas.microsoft.com/office/powerpoint/2010/main" val="2154894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smtClean="0"/>
              <a:t>Bis zu 15 Stockwerken</a:t>
            </a:r>
          </a:p>
          <a:p>
            <a:pPr marL="171450" indent="-171450">
              <a:buFont typeface="Arial" panose="020B0604020202020204" pitchFamily="34" charset="0"/>
              <a:buChar char="•"/>
            </a:pPr>
            <a:r>
              <a:rPr lang="de-DE" dirty="0" smtClean="0"/>
              <a:t>Unterschied Spülluftanlagen /</a:t>
            </a:r>
            <a:r>
              <a:rPr lang="de-DE" baseline="0" dirty="0" smtClean="0"/>
              <a:t> </a:t>
            </a:r>
            <a:r>
              <a:rPr lang="de-DE" dirty="0" smtClean="0"/>
              <a:t>Rauchschutzdruckanlagen</a:t>
            </a:r>
          </a:p>
          <a:p>
            <a:pPr marL="171450" indent="-171450">
              <a:buFont typeface="Arial" panose="020B0604020202020204" pitchFamily="34" charset="0"/>
              <a:buChar char="•"/>
            </a:pPr>
            <a:r>
              <a:rPr lang="de-DE" dirty="0" smtClean="0"/>
              <a:t>Schlechte Überwachung der Funktionsfähigkeit</a:t>
            </a:r>
          </a:p>
          <a:p>
            <a:pPr marL="171450" indent="-171450">
              <a:buFont typeface="Arial" panose="020B0604020202020204" pitchFamily="34" charset="0"/>
              <a:buChar char="•"/>
            </a:pPr>
            <a:endParaRPr lang="de-DE" dirty="0" smtClean="0"/>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Geeignet für kleine bis mittlere Gebäude mit bis zu 15 Stockwerken</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Ausführung in Spülluft- und Rauchschutzdruckanlagen</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Sehr schnelle Druckregelung möglich (&lt;1s Reaktionszeit)</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Keine Druckmessung erforderlich</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Empfindlich gegen Windeinflüsse von außen, mit direkter Beeinflussung der Druckverhältnisse im Treppenraum oder Feuerwehraufzug</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Hoher mechanischer Aufwand</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Große Bauform bei großen Volumenströmen</a:t>
            </a:r>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10"/>
          </p:nvPr>
        </p:nvSpPr>
        <p:spPr/>
        <p:txBody>
          <a:bodyPr/>
          <a:lstStyle/>
          <a:p>
            <a:pPr>
              <a:defRPr/>
            </a:pPr>
            <a:fld id="{D9FB3EDC-0F96-4CBC-B468-19308B2CA2B0}" type="slidenum">
              <a:rPr lang="de-DE" smtClean="0"/>
              <a:pPr>
                <a:defRPr/>
              </a:pPr>
              <a:t>30</a:t>
            </a:fld>
            <a:endParaRPr lang="de-DE"/>
          </a:p>
        </p:txBody>
      </p:sp>
    </p:spTree>
    <p:extLst>
      <p:ext uri="{BB962C8B-B14F-4D97-AF65-F5344CB8AC3E}">
        <p14:creationId xmlns:p14="http://schemas.microsoft.com/office/powerpoint/2010/main" val="2528360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smtClean="0"/>
              <a:t>Klappen</a:t>
            </a:r>
            <a:r>
              <a:rPr lang="de-DE" baseline="0" dirty="0" smtClean="0"/>
              <a:t> Gewichts- oder Federbelastet</a:t>
            </a:r>
          </a:p>
          <a:p>
            <a:pPr marL="171450" indent="-171450">
              <a:buFont typeface="Arial" panose="020B0604020202020204" pitchFamily="34" charset="0"/>
              <a:buChar char="•"/>
            </a:pPr>
            <a:r>
              <a:rPr lang="de-DE" baseline="0" dirty="0" smtClean="0"/>
              <a:t>Regelklappen werden motorisch entriegelt</a:t>
            </a:r>
          </a:p>
          <a:p>
            <a:pPr marL="171450" indent="-171450">
              <a:buFont typeface="Arial" panose="020B0604020202020204" pitchFamily="34" charset="0"/>
              <a:buChar char="•"/>
            </a:pPr>
            <a:r>
              <a:rPr lang="de-DE" baseline="0" dirty="0" smtClean="0"/>
              <a:t>Lüftungsfunktion mit hohem Aufwand möglich</a:t>
            </a:r>
          </a:p>
          <a:p>
            <a:pPr marL="171450" indent="-171450">
              <a:buFont typeface="Arial" panose="020B0604020202020204" pitchFamily="34" charset="0"/>
              <a:buChar char="•"/>
            </a:pPr>
            <a:endParaRPr lang="de-DE" baseline="0" dirty="0" smtClean="0"/>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Mehrlamellenklappe, schnell regelnd ohne Hilfsenergie</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Öffnungsdruck individuell einstellbar</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Isolierte Jalousieklappe zur </a:t>
            </a:r>
            <a:br>
              <a:rPr lang="de-DE" sz="1200" dirty="0" smtClean="0">
                <a:latin typeface="Arial" charset="0"/>
                <a:ea typeface="Arial" charset="0"/>
                <a:cs typeface="Arial" charset="0"/>
              </a:rPr>
            </a:br>
            <a:r>
              <a:rPr lang="de-DE" sz="1200" dirty="0" smtClean="0">
                <a:latin typeface="Arial" charset="0"/>
                <a:ea typeface="Arial" charset="0"/>
                <a:cs typeface="Arial" charset="0"/>
              </a:rPr>
              <a:t>Verhinderung von Kaltlufteinfall</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4-seitig ausblasende Lamellenhaube aus Stahlblech</a:t>
            </a:r>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10"/>
          </p:nvPr>
        </p:nvSpPr>
        <p:spPr/>
        <p:txBody>
          <a:bodyPr/>
          <a:lstStyle/>
          <a:p>
            <a:pPr>
              <a:defRPr/>
            </a:pPr>
            <a:fld id="{D9FB3EDC-0F96-4CBC-B468-19308B2CA2B0}" type="slidenum">
              <a:rPr lang="de-DE" smtClean="0"/>
              <a:pPr>
                <a:defRPr/>
              </a:pPr>
              <a:t>31</a:t>
            </a:fld>
            <a:endParaRPr lang="de-DE"/>
          </a:p>
        </p:txBody>
      </p:sp>
    </p:spTree>
    <p:extLst>
      <p:ext uri="{BB962C8B-B14F-4D97-AF65-F5344CB8AC3E}">
        <p14:creationId xmlns:p14="http://schemas.microsoft.com/office/powerpoint/2010/main" val="21181667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smtClean="0"/>
              <a:t>Technik von STG-Beikirch</a:t>
            </a:r>
          </a:p>
          <a:p>
            <a:pPr marL="171450" indent="-171450">
              <a:buFont typeface="Arial" panose="020B0604020202020204" pitchFamily="34" charset="0"/>
              <a:buChar char="•"/>
            </a:pPr>
            <a:r>
              <a:rPr lang="de-DE" dirty="0" smtClean="0"/>
              <a:t>Druckmessung als Führungsgröße für die Regelung erforderlich</a:t>
            </a:r>
          </a:p>
          <a:p>
            <a:pPr marL="171450" indent="-171450">
              <a:buFont typeface="Arial" panose="020B0604020202020204" pitchFamily="34" charset="0"/>
              <a:buChar char="•"/>
            </a:pPr>
            <a:r>
              <a:rPr lang="de-DE" dirty="0" smtClean="0"/>
              <a:t>Lichtkuppel am Treppenraumkopf als Druckentlastung</a:t>
            </a:r>
          </a:p>
          <a:p>
            <a:pPr marL="171450" indent="-171450">
              <a:buFont typeface="Arial" panose="020B0604020202020204" pitchFamily="34" charset="0"/>
              <a:buChar char="•"/>
            </a:pPr>
            <a:endParaRPr lang="de-DE" dirty="0" smtClean="0"/>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Drehzahlregelung über Frequenzumrichter (FU)</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Regelzeiten nach EN 12101-6 mit ≤ 3 Sekunden</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Schnellere Regelung durch Einsatz von Bremswiederständen bei leistungsstarken Ventilatoren</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Ansteuerung und vollständige Funktionsüberwachung durch Einbindung in Bussystem</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Aktivierung des </a:t>
            </a:r>
            <a:r>
              <a:rPr lang="de-DE" sz="1200" dirty="0" err="1" smtClean="0">
                <a:latin typeface="Arial" charset="0"/>
                <a:ea typeface="Arial" charset="0"/>
                <a:cs typeface="Arial" charset="0"/>
              </a:rPr>
              <a:t>Fire</a:t>
            </a:r>
            <a:r>
              <a:rPr lang="de-DE" sz="1200" dirty="0" smtClean="0">
                <a:latin typeface="Arial" charset="0"/>
                <a:ea typeface="Arial" charset="0"/>
                <a:cs typeface="Arial" charset="0"/>
              </a:rPr>
              <a:t>-Mode am Frequenzumrichter</a:t>
            </a:r>
          </a:p>
          <a:p>
            <a:pPr marL="171450" indent="-171450">
              <a:buFont typeface="Arial" panose="020B0604020202020204" pitchFamily="34" charset="0"/>
              <a:buChar char="•"/>
            </a:pPr>
            <a:endParaRPr lang="de-DE" dirty="0" smtClean="0"/>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10"/>
          </p:nvPr>
        </p:nvSpPr>
        <p:spPr/>
        <p:txBody>
          <a:bodyPr/>
          <a:lstStyle/>
          <a:p>
            <a:pPr>
              <a:defRPr/>
            </a:pPr>
            <a:fld id="{D9FB3EDC-0F96-4CBC-B468-19308B2CA2B0}" type="slidenum">
              <a:rPr lang="de-DE" smtClean="0"/>
              <a:pPr>
                <a:defRPr/>
              </a:pPr>
              <a:t>32</a:t>
            </a:fld>
            <a:endParaRPr lang="de-DE"/>
          </a:p>
        </p:txBody>
      </p:sp>
    </p:spTree>
    <p:extLst>
      <p:ext uri="{BB962C8B-B14F-4D97-AF65-F5344CB8AC3E}">
        <p14:creationId xmlns:p14="http://schemas.microsoft.com/office/powerpoint/2010/main" val="3561880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Aluminium-Lamellenklappe in luftdichter und isolierter Ausführung</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Im Außenbereich einsetzbar</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Spannungsversorgung 24 V DC</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Ansteuerung über Bussystem</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Endlagenkontakte AUF / ZU</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Lamellendrehung um 90° in ca. 0,7 Sekunden (Zwischenstellungen entsprechend schneller)</a:t>
            </a:r>
          </a:p>
          <a:p>
            <a:endParaRPr lang="de-DE" dirty="0"/>
          </a:p>
        </p:txBody>
      </p:sp>
      <p:sp>
        <p:nvSpPr>
          <p:cNvPr id="4" name="Foliennummernplatzhalter 3"/>
          <p:cNvSpPr>
            <a:spLocks noGrp="1"/>
          </p:cNvSpPr>
          <p:nvPr>
            <p:ph type="sldNum" sz="quarter" idx="10"/>
          </p:nvPr>
        </p:nvSpPr>
        <p:spPr/>
        <p:txBody>
          <a:bodyPr/>
          <a:lstStyle/>
          <a:p>
            <a:pPr>
              <a:defRPr/>
            </a:pPr>
            <a:fld id="{D9FB3EDC-0F96-4CBC-B468-19308B2CA2B0}" type="slidenum">
              <a:rPr lang="de-DE" smtClean="0"/>
              <a:pPr>
                <a:defRPr/>
              </a:pPr>
              <a:t>33</a:t>
            </a:fld>
            <a:endParaRPr lang="de-DE"/>
          </a:p>
        </p:txBody>
      </p:sp>
    </p:spTree>
    <p:extLst>
      <p:ext uri="{BB962C8B-B14F-4D97-AF65-F5344CB8AC3E}">
        <p14:creationId xmlns:p14="http://schemas.microsoft.com/office/powerpoint/2010/main" val="2568485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Lichtkuppel als NRWG</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Öffnung auf 160° (komplette Abströmfläche)</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Nach DIN EN 12101-2 geprüft(volle Öffnung nach max. 60 s)</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Für hohe Schnee- und Windlasten geeignet</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Lüftungsfunktion möglich</a:t>
            </a:r>
          </a:p>
          <a:p>
            <a:endParaRPr lang="de-DE" dirty="0"/>
          </a:p>
        </p:txBody>
      </p:sp>
      <p:sp>
        <p:nvSpPr>
          <p:cNvPr id="4" name="Foliennummernplatzhalter 3"/>
          <p:cNvSpPr>
            <a:spLocks noGrp="1"/>
          </p:cNvSpPr>
          <p:nvPr>
            <p:ph type="sldNum" sz="quarter" idx="10"/>
          </p:nvPr>
        </p:nvSpPr>
        <p:spPr/>
        <p:txBody>
          <a:bodyPr/>
          <a:lstStyle/>
          <a:p>
            <a:pPr>
              <a:defRPr/>
            </a:pPr>
            <a:fld id="{D9FB3EDC-0F96-4CBC-B468-19308B2CA2B0}" type="slidenum">
              <a:rPr lang="de-DE" smtClean="0"/>
              <a:pPr>
                <a:defRPr/>
              </a:pPr>
              <a:t>34</a:t>
            </a:fld>
            <a:endParaRPr lang="de-DE"/>
          </a:p>
        </p:txBody>
      </p:sp>
    </p:spTree>
    <p:extLst>
      <p:ext uri="{BB962C8B-B14F-4D97-AF65-F5344CB8AC3E}">
        <p14:creationId xmlns:p14="http://schemas.microsoft.com/office/powerpoint/2010/main" val="1135241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Zuluft-Einbringung in Abhängigkeit der Brandgeschoßlage und der Außentemperatur</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Druckmessung in Abhängigkeit der Brandgeschoßlage und der Außentemperatur</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Spezifische Auslösung der RDA mit Brandgeschoß-</a:t>
            </a:r>
            <a:br>
              <a:rPr lang="de-DE" sz="1200" dirty="0" smtClean="0">
                <a:latin typeface="Arial" charset="0"/>
                <a:ea typeface="Arial" charset="0"/>
                <a:cs typeface="Arial" charset="0"/>
              </a:rPr>
            </a:br>
            <a:r>
              <a:rPr lang="de-DE" sz="1200" dirty="0" err="1" smtClean="0">
                <a:latin typeface="Arial" charset="0"/>
                <a:ea typeface="Arial" charset="0"/>
                <a:cs typeface="Arial" charset="0"/>
              </a:rPr>
              <a:t>information</a:t>
            </a:r>
            <a:r>
              <a:rPr lang="de-DE" sz="1200" dirty="0" smtClean="0">
                <a:latin typeface="Arial" charset="0"/>
                <a:ea typeface="Arial" charset="0"/>
                <a:cs typeface="Arial" charset="0"/>
              </a:rPr>
              <a:t> notwendig</a:t>
            </a:r>
          </a:p>
          <a:p>
            <a:endParaRPr lang="de-DE" dirty="0"/>
          </a:p>
        </p:txBody>
      </p:sp>
      <p:sp>
        <p:nvSpPr>
          <p:cNvPr id="4" name="Foliennummernplatzhalter 3"/>
          <p:cNvSpPr>
            <a:spLocks noGrp="1"/>
          </p:cNvSpPr>
          <p:nvPr>
            <p:ph type="sldNum" sz="quarter" idx="10"/>
          </p:nvPr>
        </p:nvSpPr>
        <p:spPr/>
        <p:txBody>
          <a:bodyPr/>
          <a:lstStyle/>
          <a:p>
            <a:pPr>
              <a:defRPr/>
            </a:pPr>
            <a:fld id="{D9FB3EDC-0F96-4CBC-B468-19308B2CA2B0}" type="slidenum">
              <a:rPr lang="de-DE" smtClean="0"/>
              <a:pPr>
                <a:defRPr/>
              </a:pPr>
              <a:t>36</a:t>
            </a:fld>
            <a:endParaRPr lang="de-DE"/>
          </a:p>
        </p:txBody>
      </p:sp>
    </p:spTree>
    <p:extLst>
      <p:ext uri="{BB962C8B-B14F-4D97-AF65-F5344CB8AC3E}">
        <p14:creationId xmlns:p14="http://schemas.microsoft.com/office/powerpoint/2010/main" val="12075137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Niedrige Außentemperatur (bis zu -20 °C)</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Gebäude-Innentemperatur ca. 21 °C</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Temperaturunterschiede von über 40 °C möglich</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Strömungseffekte aufgrund von Luftdichteunterschieden zwischen warmer und kalter Luft</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Auftrieb im Treppenhaus (Kamineffekt), sobald eine Anbindung an die Außenatmosphäre durch Öffnen von Klappen und Türen stattfindet</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Dadurch Unterdruck im unteren Bereich des Gebäudes</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Kompensierung durch unterschiedliche Zuluft-Einbringung</a:t>
            </a:r>
          </a:p>
          <a:p>
            <a:endParaRPr lang="de-DE" dirty="0"/>
          </a:p>
        </p:txBody>
      </p:sp>
      <p:sp>
        <p:nvSpPr>
          <p:cNvPr id="4" name="Foliennummernplatzhalter 3"/>
          <p:cNvSpPr>
            <a:spLocks noGrp="1"/>
          </p:cNvSpPr>
          <p:nvPr>
            <p:ph type="sldNum" sz="quarter" idx="10"/>
          </p:nvPr>
        </p:nvSpPr>
        <p:spPr/>
        <p:txBody>
          <a:bodyPr/>
          <a:lstStyle/>
          <a:p>
            <a:pPr>
              <a:defRPr/>
            </a:pPr>
            <a:fld id="{D9FB3EDC-0F96-4CBC-B468-19308B2CA2B0}" type="slidenum">
              <a:rPr lang="de-DE" smtClean="0"/>
              <a:pPr>
                <a:defRPr/>
              </a:pPr>
              <a:t>37</a:t>
            </a:fld>
            <a:endParaRPr lang="de-DE"/>
          </a:p>
        </p:txBody>
      </p:sp>
    </p:spTree>
    <p:extLst>
      <p:ext uri="{BB962C8B-B14F-4D97-AF65-F5344CB8AC3E}">
        <p14:creationId xmlns:p14="http://schemas.microsoft.com/office/powerpoint/2010/main" val="2237479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kumimoji="0" lang="de-D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Foliennummernplatzhalter 3"/>
          <p:cNvSpPr>
            <a:spLocks noGrp="1"/>
          </p:cNvSpPr>
          <p:nvPr>
            <p:ph type="sldNum" sz="quarter" idx="10"/>
          </p:nvPr>
        </p:nvSpPr>
        <p:spPr/>
        <p:txBody>
          <a:bodyPr/>
          <a:lstStyle/>
          <a:p>
            <a:fld id="{743F8710-2767-4886-B2FF-74ACC9950B06}" type="slidenum">
              <a:rPr lang="de-DE" smtClean="0">
                <a:solidFill>
                  <a:prstClr val="black"/>
                </a:solidFill>
              </a:rPr>
              <a:pPr/>
              <a:t>3</a:t>
            </a:fld>
            <a:endParaRPr lang="de-DE">
              <a:solidFill>
                <a:prstClr val="black"/>
              </a:solidFill>
            </a:endParaRPr>
          </a:p>
        </p:txBody>
      </p:sp>
    </p:spTree>
    <p:extLst>
      <p:ext uri="{BB962C8B-B14F-4D97-AF65-F5344CB8AC3E}">
        <p14:creationId xmlns:p14="http://schemas.microsoft.com/office/powerpoint/2010/main" val="2866798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Hohe Außentemperatur (bis zu 40 °C)</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Gebäude-Innentemperatur ca. 21 °C</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Temperaturunterschiede von bis zu 20 °C möglich</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Strömungseffekte aufgrund von Luftdichteunterschieden zwischen warmer und kalter Luft</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Abtrieb im Treppenhaus, sobald eine Anbindung an die Außenatmosphäre durch Öffnen von Klappen und Türen stattfindet</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Dadurch Überdruck im unteren Bereich des Gebäudes</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Kompensierung durch unterschiedliche Zuluft-Einbringung</a:t>
            </a:r>
          </a:p>
          <a:p>
            <a:endParaRPr lang="de-DE" dirty="0"/>
          </a:p>
        </p:txBody>
      </p:sp>
      <p:sp>
        <p:nvSpPr>
          <p:cNvPr id="4" name="Foliennummernplatzhalter 3"/>
          <p:cNvSpPr>
            <a:spLocks noGrp="1"/>
          </p:cNvSpPr>
          <p:nvPr>
            <p:ph type="sldNum" sz="quarter" idx="10"/>
          </p:nvPr>
        </p:nvSpPr>
        <p:spPr/>
        <p:txBody>
          <a:bodyPr/>
          <a:lstStyle/>
          <a:p>
            <a:pPr>
              <a:defRPr/>
            </a:pPr>
            <a:fld id="{D9FB3EDC-0F96-4CBC-B468-19308B2CA2B0}" type="slidenum">
              <a:rPr lang="de-DE" smtClean="0"/>
              <a:pPr>
                <a:defRPr/>
              </a:pPr>
              <a:t>38</a:t>
            </a:fld>
            <a:endParaRPr lang="de-DE"/>
          </a:p>
        </p:txBody>
      </p:sp>
    </p:spTree>
    <p:extLst>
      <p:ext uri="{BB962C8B-B14F-4D97-AF65-F5344CB8AC3E}">
        <p14:creationId xmlns:p14="http://schemas.microsoft.com/office/powerpoint/2010/main" val="340733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Für kleine bis mittlere Gebäude bis zu 15 Stockwerken möglich</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Sichere </a:t>
            </a:r>
            <a:r>
              <a:rPr lang="de-DE" sz="1200" dirty="0" err="1" smtClean="0">
                <a:latin typeface="Arial" charset="0"/>
                <a:ea typeface="Arial" charset="0"/>
                <a:cs typeface="Arial" charset="0"/>
              </a:rPr>
              <a:t>Abströmöffnungen</a:t>
            </a:r>
            <a:r>
              <a:rPr lang="de-DE" sz="1200" dirty="0" smtClean="0">
                <a:latin typeface="Arial" charset="0"/>
                <a:ea typeface="Arial" charset="0"/>
                <a:cs typeface="Arial" charset="0"/>
              </a:rPr>
              <a:t> verwenden, z. B. durch den Einsatz von </a:t>
            </a:r>
            <a:r>
              <a:rPr lang="de-DE" sz="1200" dirty="0" err="1" smtClean="0">
                <a:latin typeface="Arial" charset="0"/>
                <a:ea typeface="Arial" charset="0"/>
                <a:cs typeface="Arial" charset="0"/>
              </a:rPr>
              <a:t>NRWG´s</a:t>
            </a:r>
            <a:endParaRPr lang="de-DE" sz="1200" dirty="0" smtClean="0">
              <a:latin typeface="Arial" charset="0"/>
              <a:ea typeface="Arial" charset="0"/>
              <a:cs typeface="Arial" charset="0"/>
            </a:endParaRP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Ausreichend Abströmfläche in der Fassade schaffen (mindestens das 1,5-fache der freien Fläche einer geöffneten Etagentür)</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Fenster können auch zur täglichen Lüftung genutzt werden</a:t>
            </a:r>
          </a:p>
          <a:p>
            <a:pPr defTabSz="914400">
              <a:spcAft>
                <a:spcPts val="800"/>
              </a:spcAft>
              <a:buClr>
                <a:srgbClr val="FAC607"/>
              </a:buClr>
              <a:buFont typeface="Wingdings" panose="05000000000000000000" pitchFamily="2" charset="2"/>
              <a:buChar char="§"/>
            </a:pPr>
            <a:r>
              <a:rPr lang="de-DE" sz="1200" dirty="0" err="1" smtClean="0">
                <a:latin typeface="Arial" charset="0"/>
                <a:ea typeface="Arial" charset="0"/>
                <a:cs typeface="Arial" charset="0"/>
              </a:rPr>
              <a:t>Abströmwege</a:t>
            </a:r>
            <a:r>
              <a:rPr lang="de-DE" sz="1200" dirty="0" smtClean="0">
                <a:latin typeface="Arial" charset="0"/>
                <a:ea typeface="Arial" charset="0"/>
                <a:cs typeface="Arial" charset="0"/>
              </a:rPr>
              <a:t> in der Nutzungseinheit zur Fassade dürfen nicht eingeschränkt werden (z. B. durch nachträgliches Einbauen von Wänden oder Türen)</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Anströmung des Gebäudes durch Wind berücksichtigen </a:t>
            </a:r>
            <a:br>
              <a:rPr lang="de-DE" sz="1200" dirty="0" smtClean="0">
                <a:latin typeface="Arial" charset="0"/>
                <a:ea typeface="Arial" charset="0"/>
                <a:cs typeface="Arial" charset="0"/>
              </a:rPr>
            </a:br>
            <a:r>
              <a:rPr lang="de-DE" sz="1200" dirty="0" smtClean="0">
                <a:latin typeface="Arial" charset="0"/>
                <a:ea typeface="Arial" charset="0"/>
                <a:cs typeface="Arial" charset="0"/>
              </a:rPr>
              <a:t>(ggf. Strömungsgutachten erstellen lassen)</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Etagenselektive Auslösung der RDA erforderlich</a:t>
            </a:r>
          </a:p>
          <a:p>
            <a:endParaRPr lang="de-DE" dirty="0"/>
          </a:p>
        </p:txBody>
      </p:sp>
      <p:sp>
        <p:nvSpPr>
          <p:cNvPr id="4" name="Foliennummernplatzhalter 3"/>
          <p:cNvSpPr>
            <a:spLocks noGrp="1"/>
          </p:cNvSpPr>
          <p:nvPr>
            <p:ph type="sldNum" sz="quarter" idx="10"/>
          </p:nvPr>
        </p:nvSpPr>
        <p:spPr/>
        <p:txBody>
          <a:bodyPr/>
          <a:lstStyle/>
          <a:p>
            <a:pPr>
              <a:defRPr/>
            </a:pPr>
            <a:fld id="{D9FB3EDC-0F96-4CBC-B468-19308B2CA2B0}" type="slidenum">
              <a:rPr lang="de-DE" smtClean="0"/>
              <a:pPr>
                <a:defRPr/>
              </a:pPr>
              <a:t>39</a:t>
            </a:fld>
            <a:endParaRPr lang="de-DE"/>
          </a:p>
        </p:txBody>
      </p:sp>
    </p:spTree>
    <p:extLst>
      <p:ext uri="{BB962C8B-B14F-4D97-AF65-F5344CB8AC3E}">
        <p14:creationId xmlns:p14="http://schemas.microsoft.com/office/powerpoint/2010/main" val="21845667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Ziel: keine Druckerhöhung in der Nutzungseinheit durch Wind</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Einsetzbar bei Gebäuden mit durchgängigen Nutzungseinheiten in mehreren Richtungen</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Permanente Auswertung der Windrichtung und Windgeschwindigkeit inkl. Mittelwertbildung der letzten 10 Minuten</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Typischer Schwellwert für die Windgeschwindigkeit </a:t>
            </a:r>
            <a:br>
              <a:rPr lang="de-DE" sz="1200" dirty="0" smtClean="0">
                <a:latin typeface="Arial" charset="0"/>
                <a:ea typeface="Arial" charset="0"/>
                <a:cs typeface="Arial" charset="0"/>
              </a:rPr>
            </a:br>
            <a:r>
              <a:rPr lang="de-DE" sz="1200" dirty="0" smtClean="0">
                <a:latin typeface="Arial" charset="0"/>
                <a:ea typeface="Arial" charset="0"/>
                <a:cs typeface="Arial" charset="0"/>
              </a:rPr>
              <a:t>(1-1,5 m/s)</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Öffnen der Fenster auf der windabgewandten Seite bei Erreichung des Schwellwerts</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Öffnen aller Fenster unterhalb des Schwellwerts (Druckausgleich durch Querströmungen in der Nutzungseinheit</a:t>
            </a:r>
            <a:endParaRPr lang="de-DE" dirty="0"/>
          </a:p>
        </p:txBody>
      </p:sp>
      <p:sp>
        <p:nvSpPr>
          <p:cNvPr id="4" name="Foliennummernplatzhalter 3"/>
          <p:cNvSpPr>
            <a:spLocks noGrp="1"/>
          </p:cNvSpPr>
          <p:nvPr>
            <p:ph type="sldNum" sz="quarter" idx="10"/>
          </p:nvPr>
        </p:nvSpPr>
        <p:spPr/>
        <p:txBody>
          <a:bodyPr/>
          <a:lstStyle/>
          <a:p>
            <a:pPr>
              <a:defRPr/>
            </a:pPr>
            <a:fld id="{D9FB3EDC-0F96-4CBC-B468-19308B2CA2B0}" type="slidenum">
              <a:rPr lang="de-DE" smtClean="0"/>
              <a:pPr>
                <a:defRPr/>
              </a:pPr>
              <a:t>40</a:t>
            </a:fld>
            <a:endParaRPr lang="de-DE"/>
          </a:p>
        </p:txBody>
      </p:sp>
    </p:spTree>
    <p:extLst>
      <p:ext uri="{BB962C8B-B14F-4D97-AF65-F5344CB8AC3E}">
        <p14:creationId xmlns:p14="http://schemas.microsoft.com/office/powerpoint/2010/main" val="4107523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Geringe Druckverluste erforderlich (&lt; 35 </a:t>
            </a:r>
            <a:r>
              <a:rPr lang="de-DE" sz="1200" dirty="0" err="1" smtClean="0">
                <a:latin typeface="Arial" charset="0"/>
                <a:ea typeface="Arial" charset="0"/>
                <a:cs typeface="Arial" charset="0"/>
              </a:rPr>
              <a:t>Pa</a:t>
            </a:r>
            <a:r>
              <a:rPr lang="de-DE" sz="1200" dirty="0" smtClean="0">
                <a:latin typeface="Arial" charset="0"/>
                <a:ea typeface="Arial" charset="0"/>
                <a:cs typeface="Arial" charset="0"/>
              </a:rPr>
              <a:t>) </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Große Schachtgrundflächen erforderlich (≥ 1,5 m²)</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Große Entrauchungsklappe zwischen notwendigem Flur und Abströmschacht erforderlich (≥ 1,8 m²)</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Exklusiver Schacht nur für die Abströmung</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Spezifische Auslösung der RDA mit Brandgeschoßinformation notwendig</a:t>
            </a:r>
          </a:p>
          <a:p>
            <a:endParaRPr lang="de-DE" dirty="0"/>
          </a:p>
        </p:txBody>
      </p:sp>
      <p:sp>
        <p:nvSpPr>
          <p:cNvPr id="4" name="Foliennummernplatzhalter 3"/>
          <p:cNvSpPr>
            <a:spLocks noGrp="1"/>
          </p:cNvSpPr>
          <p:nvPr>
            <p:ph type="sldNum" sz="quarter" idx="10"/>
          </p:nvPr>
        </p:nvSpPr>
        <p:spPr/>
        <p:txBody>
          <a:bodyPr/>
          <a:lstStyle/>
          <a:p>
            <a:pPr>
              <a:defRPr/>
            </a:pPr>
            <a:fld id="{D9FB3EDC-0F96-4CBC-B468-19308B2CA2B0}" type="slidenum">
              <a:rPr lang="de-DE" smtClean="0"/>
              <a:pPr>
                <a:defRPr/>
              </a:pPr>
              <a:t>41</a:t>
            </a:fld>
            <a:endParaRPr lang="de-DE"/>
          </a:p>
        </p:txBody>
      </p:sp>
    </p:spTree>
    <p:extLst>
      <p:ext uri="{BB962C8B-B14F-4D97-AF65-F5344CB8AC3E}">
        <p14:creationId xmlns:p14="http://schemas.microsoft.com/office/powerpoint/2010/main" val="30008127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Axiale oder radiale Brandgasventilatoren (F300) einsetzbar</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Typische Größen (18.000 m³/h – 25.000 m³/h, bis 500 </a:t>
            </a:r>
            <a:r>
              <a:rPr lang="de-DE" sz="1200" dirty="0" err="1" smtClean="0">
                <a:latin typeface="Arial" charset="0"/>
                <a:ea typeface="Arial" charset="0"/>
                <a:cs typeface="Arial" charset="0"/>
              </a:rPr>
              <a:t>Pa</a:t>
            </a:r>
            <a:r>
              <a:rPr lang="de-DE" sz="1200" dirty="0" smtClean="0">
                <a:latin typeface="Arial" charset="0"/>
                <a:ea typeface="Arial" charset="0"/>
                <a:cs typeface="Arial" charset="0"/>
              </a:rPr>
              <a:t> Totaldruck)</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Drehzahlregelung des Ventilators mit Frequenzumrichter</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Empfehlung der Verwendung eines Bremswiederstands</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Ventilator mit 4-poligem Antrieb verwenden (bessere Regelbarkeit durch geringere max. Drehzahl)</a:t>
            </a:r>
          </a:p>
          <a:p>
            <a:endParaRPr lang="de-DE" dirty="0"/>
          </a:p>
        </p:txBody>
      </p:sp>
      <p:sp>
        <p:nvSpPr>
          <p:cNvPr id="4" name="Foliennummernplatzhalter 3"/>
          <p:cNvSpPr>
            <a:spLocks noGrp="1"/>
          </p:cNvSpPr>
          <p:nvPr>
            <p:ph type="sldNum" sz="quarter" idx="10"/>
          </p:nvPr>
        </p:nvSpPr>
        <p:spPr/>
        <p:txBody>
          <a:bodyPr/>
          <a:lstStyle/>
          <a:p>
            <a:pPr>
              <a:defRPr/>
            </a:pPr>
            <a:fld id="{D9FB3EDC-0F96-4CBC-B468-19308B2CA2B0}" type="slidenum">
              <a:rPr lang="de-DE" smtClean="0"/>
              <a:pPr>
                <a:defRPr/>
              </a:pPr>
              <a:t>42</a:t>
            </a:fld>
            <a:endParaRPr lang="de-DE"/>
          </a:p>
        </p:txBody>
      </p:sp>
    </p:spTree>
    <p:extLst>
      <p:ext uri="{BB962C8B-B14F-4D97-AF65-F5344CB8AC3E}">
        <p14:creationId xmlns:p14="http://schemas.microsoft.com/office/powerpoint/2010/main" val="3423133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Präzisions-Druckregelklappe als Hauptstrom- und Bypassklappe</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Sehr schnelle und präzise Regelvorgänge möglich</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Ventilator-Ansteuerung über Frequenzumrichter nicht erforderlich</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Für den Einsatz in Hochhäusern &gt; 20 Stockwerke erforderlich</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Druckregelung in Abhängigkeit der Außentemperatur und Brandgeschoßlage</a:t>
            </a:r>
          </a:p>
          <a:p>
            <a:endParaRPr lang="de-DE" dirty="0"/>
          </a:p>
        </p:txBody>
      </p:sp>
      <p:sp>
        <p:nvSpPr>
          <p:cNvPr id="4" name="Foliennummernplatzhalter 3"/>
          <p:cNvSpPr>
            <a:spLocks noGrp="1"/>
          </p:cNvSpPr>
          <p:nvPr>
            <p:ph type="sldNum" sz="quarter" idx="10"/>
          </p:nvPr>
        </p:nvSpPr>
        <p:spPr/>
        <p:txBody>
          <a:bodyPr/>
          <a:lstStyle/>
          <a:p>
            <a:pPr>
              <a:defRPr/>
            </a:pPr>
            <a:fld id="{D9FB3EDC-0F96-4CBC-B468-19308B2CA2B0}" type="slidenum">
              <a:rPr lang="de-DE" smtClean="0"/>
              <a:pPr>
                <a:defRPr/>
              </a:pPr>
              <a:t>43</a:t>
            </a:fld>
            <a:endParaRPr lang="de-DE"/>
          </a:p>
        </p:txBody>
      </p:sp>
    </p:spTree>
    <p:extLst>
      <p:ext uri="{BB962C8B-B14F-4D97-AF65-F5344CB8AC3E}">
        <p14:creationId xmlns:p14="http://schemas.microsoft.com/office/powerpoint/2010/main" val="40648061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Sicherstellung einer hohen Verfügbarkeit des Gesamtsystems (Anlage)</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Hoher Grad an Eigenüberwachung</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Erkennen und Melden von Anlagenzuständen</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Automatisiert ablaufende Maßnahmen, die die Betriebsfähigkeit der Anlage sicherstellen</a:t>
            </a:r>
          </a:p>
          <a:p>
            <a:endParaRPr lang="de-DE" dirty="0"/>
          </a:p>
        </p:txBody>
      </p:sp>
      <p:sp>
        <p:nvSpPr>
          <p:cNvPr id="4" name="Foliennummernplatzhalter 3"/>
          <p:cNvSpPr>
            <a:spLocks noGrp="1"/>
          </p:cNvSpPr>
          <p:nvPr>
            <p:ph type="sldNum" sz="quarter" idx="10"/>
          </p:nvPr>
        </p:nvSpPr>
        <p:spPr/>
        <p:txBody>
          <a:bodyPr/>
          <a:lstStyle/>
          <a:p>
            <a:pPr>
              <a:defRPr/>
            </a:pPr>
            <a:fld id="{D9FB3EDC-0F96-4CBC-B468-19308B2CA2B0}" type="slidenum">
              <a:rPr lang="de-DE" smtClean="0"/>
              <a:pPr>
                <a:defRPr/>
              </a:pPr>
              <a:t>44</a:t>
            </a:fld>
            <a:endParaRPr lang="de-DE"/>
          </a:p>
        </p:txBody>
      </p:sp>
    </p:spTree>
    <p:extLst>
      <p:ext uri="{BB962C8B-B14F-4D97-AF65-F5344CB8AC3E}">
        <p14:creationId xmlns:p14="http://schemas.microsoft.com/office/powerpoint/2010/main" val="14761196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Überwachung der Netzversorgung 400 V / 230 V</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Akkupufferung für die Steuerung sowie die angeschlossenen 24 V DC Komponenten bei Umschaltung z. B. auf den Notstromdiesel (lediglich der 400 V </a:t>
            </a:r>
            <a:r>
              <a:rPr lang="de-DE" sz="1200" dirty="0" err="1" smtClean="0">
                <a:latin typeface="Arial" charset="0"/>
                <a:ea typeface="Arial" charset="0"/>
                <a:cs typeface="Arial" charset="0"/>
              </a:rPr>
              <a:t>Lastteil</a:t>
            </a:r>
            <a:r>
              <a:rPr lang="de-DE" sz="1200" dirty="0" smtClean="0">
                <a:latin typeface="Arial" charset="0"/>
                <a:ea typeface="Arial" charset="0"/>
                <a:cs typeface="Arial" charset="0"/>
              </a:rPr>
              <a:t> ist erst nach der Umschaltung wieder verfügbar)</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Akkuladung und Akkuüberwachung durch die Steuerung</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Eigenüberwachung der Steuerung inkl. der Busverbindung zwischen den Steuermodulen</a:t>
            </a:r>
          </a:p>
          <a:p>
            <a:pPr defTabSz="914400">
              <a:spcAft>
                <a:spcPts val="800"/>
              </a:spcAft>
              <a:buClr>
                <a:srgbClr val="FAC607"/>
              </a:buClr>
              <a:buFont typeface="Wingdings" panose="05000000000000000000" pitchFamily="2" charset="2"/>
              <a:buChar char="§"/>
            </a:pPr>
            <a:r>
              <a:rPr lang="de-DE" sz="1200" dirty="0" err="1" smtClean="0">
                <a:latin typeface="Arial" charset="0"/>
                <a:ea typeface="Arial" charset="0"/>
                <a:cs typeface="Arial" charset="0"/>
              </a:rPr>
              <a:t>Ringbus</a:t>
            </a:r>
            <a:r>
              <a:rPr lang="de-DE" sz="1200" dirty="0" smtClean="0">
                <a:latin typeface="Arial" charset="0"/>
                <a:ea typeface="Arial" charset="0"/>
                <a:cs typeface="Arial" charset="0"/>
              </a:rPr>
              <a:t> für höhere Ausfallsicherheit</a:t>
            </a:r>
          </a:p>
          <a:p>
            <a:pPr defTabSz="914400">
              <a:spcAft>
                <a:spcPts val="800"/>
              </a:spcAft>
              <a:buClr>
                <a:srgbClr val="FAC607"/>
              </a:buClr>
              <a:buFont typeface="Wingdings" panose="05000000000000000000" pitchFamily="2" charset="2"/>
              <a:buChar char="§"/>
            </a:pPr>
            <a:r>
              <a:rPr lang="de-DE" sz="1200" dirty="0" smtClean="0">
                <a:latin typeface="Arial" charset="0"/>
                <a:ea typeface="Arial" charset="0"/>
                <a:cs typeface="Arial" charset="0"/>
              </a:rPr>
              <a:t>Ausführung im Brandschutzgehäuse möglich</a:t>
            </a:r>
          </a:p>
          <a:p>
            <a:endParaRPr lang="de-DE" dirty="0"/>
          </a:p>
        </p:txBody>
      </p:sp>
      <p:sp>
        <p:nvSpPr>
          <p:cNvPr id="4" name="Foliennummernplatzhalter 3"/>
          <p:cNvSpPr>
            <a:spLocks noGrp="1"/>
          </p:cNvSpPr>
          <p:nvPr>
            <p:ph type="sldNum" sz="quarter" idx="10"/>
          </p:nvPr>
        </p:nvSpPr>
        <p:spPr/>
        <p:txBody>
          <a:bodyPr/>
          <a:lstStyle/>
          <a:p>
            <a:pPr>
              <a:defRPr/>
            </a:pPr>
            <a:fld id="{D9FB3EDC-0F96-4CBC-B468-19308B2CA2B0}" type="slidenum">
              <a:rPr lang="de-DE" smtClean="0"/>
              <a:pPr>
                <a:defRPr/>
              </a:pPr>
              <a:t>45</a:t>
            </a:fld>
            <a:endParaRPr lang="de-DE"/>
          </a:p>
        </p:txBody>
      </p:sp>
    </p:spTree>
    <p:extLst>
      <p:ext uri="{BB962C8B-B14F-4D97-AF65-F5344CB8AC3E}">
        <p14:creationId xmlns:p14="http://schemas.microsoft.com/office/powerpoint/2010/main" val="18053836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90000"/>
              </a:lnSpc>
              <a:spcBef>
                <a:spcPct val="20000"/>
              </a:spcBef>
              <a:buFont typeface="Arial" pitchFamily="34" charset="0"/>
              <a:buNone/>
            </a:pPr>
            <a:endParaRPr lang="de-DE" dirty="0">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743F8710-2767-4886-B2FF-74ACC9950B06}" type="slidenum">
              <a:rPr lang="de-DE" smtClean="0"/>
              <a:t>47</a:t>
            </a:fld>
            <a:endParaRPr lang="de-DE"/>
          </a:p>
        </p:txBody>
      </p:sp>
    </p:spTree>
    <p:extLst>
      <p:ext uri="{BB962C8B-B14F-4D97-AF65-F5344CB8AC3E}">
        <p14:creationId xmlns:p14="http://schemas.microsoft.com/office/powerpoint/2010/main" val="4258263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latin typeface="Kingspan Brown TT Light" panose="020B0404020101010102" pitchFamily="34" charset="0"/>
              </a:rPr>
              <a:t>The global leader in high performance insulation and building envelope solutions. Improving building performance, construction methods and ultimately people's lives - that's what drives our teams across the world.</a:t>
            </a:r>
            <a:endParaRPr lang="de-DE" dirty="0"/>
          </a:p>
        </p:txBody>
      </p:sp>
      <p:sp>
        <p:nvSpPr>
          <p:cNvPr id="4" name="Foliennummernplatzhalter 3"/>
          <p:cNvSpPr>
            <a:spLocks noGrp="1"/>
          </p:cNvSpPr>
          <p:nvPr>
            <p:ph type="sldNum" sz="quarter" idx="10"/>
          </p:nvPr>
        </p:nvSpPr>
        <p:spPr/>
        <p:txBody>
          <a:bodyPr/>
          <a:lstStyle/>
          <a:p>
            <a:fld id="{743F8710-2767-4886-B2FF-74ACC9950B06}" type="slidenum">
              <a:rPr lang="de-DE" smtClean="0">
                <a:solidFill>
                  <a:prstClr val="black"/>
                </a:solidFill>
              </a:rPr>
              <a:pPr/>
              <a:t>4</a:t>
            </a:fld>
            <a:endParaRPr lang="de-DE">
              <a:solidFill>
                <a:prstClr val="black"/>
              </a:solidFill>
            </a:endParaRPr>
          </a:p>
        </p:txBody>
      </p:sp>
    </p:spTree>
    <p:extLst>
      <p:ext uri="{BB962C8B-B14F-4D97-AF65-F5344CB8AC3E}">
        <p14:creationId xmlns:p14="http://schemas.microsoft.com/office/powerpoint/2010/main" val="4099285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43F8710-2767-4886-B2FF-74ACC9950B06}" type="slidenum">
              <a:rPr lang="de-DE" smtClean="0"/>
              <a:t>5</a:t>
            </a:fld>
            <a:endParaRPr lang="de-DE"/>
          </a:p>
        </p:txBody>
      </p:sp>
    </p:spTree>
    <p:extLst>
      <p:ext uri="{BB962C8B-B14F-4D97-AF65-F5344CB8AC3E}">
        <p14:creationId xmlns:p14="http://schemas.microsoft.com/office/powerpoint/2010/main" val="4099285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kumimoji="0" lang="de-D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Foliennummernplatzhalter 3"/>
          <p:cNvSpPr>
            <a:spLocks noGrp="1"/>
          </p:cNvSpPr>
          <p:nvPr>
            <p:ph type="sldNum" sz="quarter" idx="10"/>
          </p:nvPr>
        </p:nvSpPr>
        <p:spPr/>
        <p:txBody>
          <a:bodyPr/>
          <a:lstStyle/>
          <a:p>
            <a:fld id="{743F8710-2767-4886-B2FF-74ACC9950B06}" type="slidenum">
              <a:rPr lang="de-DE" smtClean="0">
                <a:solidFill>
                  <a:prstClr val="black"/>
                </a:solidFill>
              </a:rPr>
              <a:pPr/>
              <a:t>7</a:t>
            </a:fld>
            <a:endParaRPr lang="de-DE">
              <a:solidFill>
                <a:prstClr val="black"/>
              </a:solidFill>
            </a:endParaRPr>
          </a:p>
        </p:txBody>
      </p:sp>
    </p:spTree>
    <p:extLst>
      <p:ext uri="{BB962C8B-B14F-4D97-AF65-F5344CB8AC3E}">
        <p14:creationId xmlns:p14="http://schemas.microsoft.com/office/powerpoint/2010/main" val="2866798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202"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Foliennummernplatzhalter 3"/>
          <p:cNvSpPr>
            <a:spLocks noGrp="1"/>
          </p:cNvSpPr>
          <p:nvPr>
            <p:ph type="sldNum" sz="quarter" idx="10"/>
          </p:nvPr>
        </p:nvSpPr>
        <p:spPr/>
        <p:txBody>
          <a:bodyPr/>
          <a:lstStyle/>
          <a:p>
            <a:fld id="{743F8710-2767-4886-B2FF-74ACC9950B06}" type="slidenum">
              <a:rPr lang="de-DE" smtClean="0">
                <a:solidFill>
                  <a:prstClr val="black"/>
                </a:solidFill>
              </a:rPr>
              <a:pPr/>
              <a:t>12</a:t>
            </a:fld>
            <a:endParaRPr lang="de-DE">
              <a:solidFill>
                <a:prstClr val="black"/>
              </a:solidFill>
            </a:endParaRPr>
          </a:p>
        </p:txBody>
      </p:sp>
    </p:spTree>
    <p:extLst>
      <p:ext uri="{BB962C8B-B14F-4D97-AF65-F5344CB8AC3E}">
        <p14:creationId xmlns:p14="http://schemas.microsoft.com/office/powerpoint/2010/main" val="1895188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202"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Foliennummernplatzhalter 3"/>
          <p:cNvSpPr>
            <a:spLocks noGrp="1"/>
          </p:cNvSpPr>
          <p:nvPr>
            <p:ph type="sldNum" sz="quarter" idx="10"/>
          </p:nvPr>
        </p:nvSpPr>
        <p:spPr/>
        <p:txBody>
          <a:bodyPr/>
          <a:lstStyle/>
          <a:p>
            <a:fld id="{743F8710-2767-4886-B2FF-74ACC9950B06}" type="slidenum">
              <a:rPr lang="de-DE" smtClean="0">
                <a:solidFill>
                  <a:prstClr val="black"/>
                </a:solidFill>
              </a:rPr>
              <a:pPr/>
              <a:t>13</a:t>
            </a:fld>
            <a:endParaRPr lang="de-DE">
              <a:solidFill>
                <a:prstClr val="black"/>
              </a:solidFill>
            </a:endParaRPr>
          </a:p>
        </p:txBody>
      </p:sp>
    </p:spTree>
    <p:extLst>
      <p:ext uri="{BB962C8B-B14F-4D97-AF65-F5344CB8AC3E}">
        <p14:creationId xmlns:p14="http://schemas.microsoft.com/office/powerpoint/2010/main" val="1895188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0" dirty="0" smtClean="0"/>
          </a:p>
        </p:txBody>
      </p:sp>
      <p:sp>
        <p:nvSpPr>
          <p:cNvPr id="4" name="Foliennummernplatzhalter 3"/>
          <p:cNvSpPr>
            <a:spLocks noGrp="1"/>
          </p:cNvSpPr>
          <p:nvPr>
            <p:ph type="sldNum" sz="quarter" idx="10"/>
          </p:nvPr>
        </p:nvSpPr>
        <p:spPr/>
        <p:txBody>
          <a:bodyPr/>
          <a:lstStyle/>
          <a:p>
            <a:fld id="{743F8710-2767-4886-B2FF-74ACC9950B06}" type="slidenum">
              <a:rPr lang="de-DE" smtClean="0">
                <a:solidFill>
                  <a:prstClr val="black"/>
                </a:solidFill>
              </a:rPr>
              <a:pPr/>
              <a:t>14</a:t>
            </a:fld>
            <a:endParaRPr lang="de-DE">
              <a:solidFill>
                <a:prstClr val="black"/>
              </a:solidFill>
            </a:endParaRPr>
          </a:p>
        </p:txBody>
      </p:sp>
    </p:spTree>
    <p:extLst>
      <p:ext uri="{BB962C8B-B14F-4D97-AF65-F5344CB8AC3E}">
        <p14:creationId xmlns:p14="http://schemas.microsoft.com/office/powerpoint/2010/main" val="164679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8297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6" name="Date Placeholder 4"/>
          <p:cNvSpPr>
            <a:spLocks noGrp="1"/>
          </p:cNvSpPr>
          <p:nvPr>
            <p:ph type="dt" sz="half" idx="10"/>
          </p:nvPr>
        </p:nvSpPr>
        <p:spPr>
          <a:xfrm>
            <a:off x="179512" y="4948014"/>
            <a:ext cx="2133600" cy="273844"/>
          </a:xfrm>
          <a:prstGeom prst="rect">
            <a:avLst/>
          </a:prstGeom>
        </p:spPr>
        <p:txBody>
          <a:bodyPr/>
          <a:lstStyle>
            <a:lvl1pPr>
              <a:defRPr sz="800">
                <a:solidFill>
                  <a:schemeClr val="tx1"/>
                </a:solidFill>
                <a:latin typeface="Verdana"/>
              </a:defRPr>
            </a:lvl1pPr>
          </a:lstStyle>
          <a:p>
            <a:pPr defTabSz="457200"/>
            <a:fld id="{5B68671C-5338-9B4D-A6F1-EC630772E7D3}" type="datetime1">
              <a:rPr lang="de-DE" smtClean="0">
                <a:solidFill>
                  <a:prstClr val="black"/>
                </a:solidFill>
              </a:rPr>
              <a:pPr defTabSz="457200"/>
              <a:t>02.07.2019</a:t>
            </a:fld>
            <a:endParaRPr lang="en-US" dirty="0">
              <a:solidFill>
                <a:prstClr val="black"/>
              </a:solidFill>
            </a:endParaRPr>
          </a:p>
        </p:txBody>
      </p:sp>
      <p:sp>
        <p:nvSpPr>
          <p:cNvPr id="7" name="Slide Number Placeholder 6"/>
          <p:cNvSpPr>
            <a:spLocks noGrp="1"/>
          </p:cNvSpPr>
          <p:nvPr>
            <p:ph type="sldNum" sz="quarter" idx="12"/>
          </p:nvPr>
        </p:nvSpPr>
        <p:spPr>
          <a:xfrm>
            <a:off x="7976278" y="4944201"/>
            <a:ext cx="981472" cy="273844"/>
          </a:xfrm>
          <a:prstGeom prst="rect">
            <a:avLst/>
          </a:prstGeom>
        </p:spPr>
        <p:txBody>
          <a:bodyPr/>
          <a:lstStyle>
            <a:lvl1pPr algn="r">
              <a:defRPr sz="800">
                <a:solidFill>
                  <a:schemeClr val="tx1"/>
                </a:solidFill>
                <a:latin typeface="Verdana"/>
              </a:defRPr>
            </a:lvl1pPr>
          </a:lstStyle>
          <a:p>
            <a:pPr defTabSz="457200"/>
            <a:fld id="{2E08B6AE-6743-6541-9810-08D0844368AB}" type="slidenum">
              <a:rPr lang="en-GB" smtClean="0">
                <a:solidFill>
                  <a:prstClr val="black"/>
                </a:solidFill>
              </a:rPr>
              <a:pPr defTabSz="457200"/>
              <a:t>‹#›</a:t>
            </a:fld>
            <a:endParaRPr lang="en-GB" dirty="0">
              <a:solidFill>
                <a:prstClr val="black"/>
              </a:solidFill>
            </a:endParaRPr>
          </a:p>
        </p:txBody>
      </p:sp>
      <p:sp>
        <p:nvSpPr>
          <p:cNvPr id="8" name="Title 1"/>
          <p:cNvSpPr>
            <a:spLocks noGrp="1"/>
          </p:cNvSpPr>
          <p:nvPr>
            <p:ph type="title"/>
          </p:nvPr>
        </p:nvSpPr>
        <p:spPr>
          <a:xfrm>
            <a:off x="179512" y="87474"/>
            <a:ext cx="7776864" cy="540060"/>
          </a:xfrm>
          <a:prstGeom prst="rect">
            <a:avLst/>
          </a:prstGeom>
        </p:spPr>
        <p:txBody>
          <a:bodyPr/>
          <a:lstStyle>
            <a:lvl1pPr algn="l">
              <a:defRPr sz="2600">
                <a:solidFill>
                  <a:schemeClr val="tx1"/>
                </a:solidFill>
                <a:latin typeface="Verdana"/>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6611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0711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Inhalt">
    <p:spTree>
      <p:nvGrpSpPr>
        <p:cNvPr id="1" name=""/>
        <p:cNvGrpSpPr/>
        <p:nvPr/>
      </p:nvGrpSpPr>
      <p:grpSpPr>
        <a:xfrm>
          <a:off x="0" y="0"/>
          <a:ext cx="0" cy="0"/>
          <a:chOff x="0" y="0"/>
          <a:chExt cx="0" cy="0"/>
        </a:xfrm>
      </p:grpSpPr>
      <p:sp>
        <p:nvSpPr>
          <p:cNvPr id="2" name="Foliennummernplatzhalter 5"/>
          <p:cNvSpPr txBox="1">
            <a:spLocks/>
          </p:cNvSpPr>
          <p:nvPr userDrawn="1"/>
        </p:nvSpPr>
        <p:spPr>
          <a:xfrm>
            <a:off x="8675688" y="4962525"/>
            <a:ext cx="433387" cy="18256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8CC64CC7-AC07-48CD-A333-A610D242F263}" type="slidenum">
              <a:rPr lang="de-DE" sz="800" smtClean="0">
                <a:solidFill>
                  <a:prstClr val="white"/>
                </a:solidFill>
              </a:rPr>
              <a:pPr algn="r" fontAlgn="auto">
                <a:spcBef>
                  <a:spcPts val="0"/>
                </a:spcBef>
                <a:spcAft>
                  <a:spcPts val="0"/>
                </a:spcAft>
                <a:defRPr/>
              </a:pPr>
              <a:t>‹#›</a:t>
            </a:fld>
            <a:endParaRPr lang="de-DE" sz="800" dirty="0">
              <a:solidFill>
                <a:prstClr val="white"/>
              </a:solidFill>
            </a:endParaRPr>
          </a:p>
        </p:txBody>
      </p:sp>
    </p:spTree>
    <p:extLst>
      <p:ext uri="{BB962C8B-B14F-4D97-AF65-F5344CB8AC3E}">
        <p14:creationId xmlns:p14="http://schemas.microsoft.com/office/powerpoint/2010/main" val="1676393278"/>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46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Master 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1188" y="897732"/>
            <a:ext cx="8064500" cy="647905"/>
          </a:xfrm>
          <a:prstGeom prst="rect">
            <a:avLst/>
          </a:prstGeom>
        </p:spPr>
        <p:txBody>
          <a:bodyPr lIns="68580" tIns="34290" rIns="68580" bIns="34290"/>
          <a:lstStyle/>
          <a:p>
            <a:r>
              <a:rPr lang="de-DE" dirty="0" smtClean="0"/>
              <a:t>Titelmasterformat durch Klicken bearbeiten</a:t>
            </a:r>
            <a:endParaRPr lang="de-DE" dirty="0"/>
          </a:p>
        </p:txBody>
      </p:sp>
      <p:sp>
        <p:nvSpPr>
          <p:cNvPr id="3" name="Inhaltsplatzhalter 2"/>
          <p:cNvSpPr>
            <a:spLocks noGrp="1"/>
          </p:cNvSpPr>
          <p:nvPr>
            <p:ph idx="1"/>
          </p:nvPr>
        </p:nvSpPr>
        <p:spPr>
          <a:xfrm>
            <a:off x="611188" y="1653778"/>
            <a:ext cx="8064500" cy="3024188"/>
          </a:xfrm>
          <a:prstGeom prst="rect">
            <a:avLst/>
          </a:prstGeom>
        </p:spPr>
        <p:txBody>
          <a:bodyPr lIns="68580" tIns="34290" rIns="68580" bIns="3429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oliennummernplatzhalter 5"/>
          <p:cNvSpPr>
            <a:spLocks noGrp="1"/>
          </p:cNvSpPr>
          <p:nvPr>
            <p:ph type="sldNum" sz="quarter" idx="12"/>
          </p:nvPr>
        </p:nvSpPr>
        <p:spPr>
          <a:xfrm>
            <a:off x="7691205" y="4948237"/>
            <a:ext cx="1018456" cy="136922"/>
          </a:xfrm>
          <a:prstGeom prst="rect">
            <a:avLst/>
          </a:prstGeom>
        </p:spPr>
        <p:txBody>
          <a:bodyPr lIns="68580" tIns="34290" rIns="68580" bIns="34290"/>
          <a:lstStyle/>
          <a:p>
            <a:fld id="{CB0B52BB-AF19-4019-958A-66C848CE5B65}" type="slidenum">
              <a:rPr lang="de-DE" smtClean="0">
                <a:solidFill>
                  <a:srgbClr val="50555F"/>
                </a:solidFill>
              </a:rPr>
              <a:pPr/>
              <a:t>‹#›</a:t>
            </a:fld>
            <a:endParaRPr lang="de-DE">
              <a:solidFill>
                <a:srgbClr val="50555F"/>
              </a:solidFill>
            </a:endParaRPr>
          </a:p>
        </p:txBody>
      </p:sp>
    </p:spTree>
    <p:extLst>
      <p:ext uri="{BB962C8B-B14F-4D97-AF65-F5344CB8AC3E}">
        <p14:creationId xmlns:p14="http://schemas.microsoft.com/office/powerpoint/2010/main" val="3737655757"/>
      </p:ext>
    </p:extLst>
  </p:cSld>
  <p:clrMapOvr>
    <a:masterClrMapping/>
  </p:clrMapOvr>
  <p:transition/>
  <p:timing>
    <p:tnLst>
      <p:par>
        <p:cTn id="1" dur="indefinite" restart="never" nodeType="tmRoot"/>
      </p:par>
    </p:tnLst>
  </p:timing>
  <p:extLst mod="1">
    <p:ext uri="{DCECCB84-F9BA-43D5-87BE-67443E8EF086}">
      <p15:sldGuideLst xmlns:p15="http://schemas.microsoft.com/office/powerpoint/2012/main" xmlns=""/>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Grafik 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545901" y="177328"/>
            <a:ext cx="2435743" cy="683313"/>
          </a:xfrm>
          <a:prstGeom prst="rect">
            <a:avLst/>
          </a:prstGeom>
        </p:spPr>
      </p:pic>
    </p:spTree>
    <p:extLst>
      <p:ext uri="{BB962C8B-B14F-4D97-AF65-F5344CB8AC3E}">
        <p14:creationId xmlns:p14="http://schemas.microsoft.com/office/powerpoint/2010/main" val="1889410832"/>
      </p:ext>
    </p:extLst>
  </p:cSld>
  <p:clrMap bg1="lt1" tx1="dk1" bg2="lt2" tx2="dk2" accent1="accent1" accent2="accent2" accent3="accent3" accent4="accent4" accent5="accent5" accent6="accent6" hlink="hlink" folHlink="folHlink"/>
  <p:sldLayoutIdLst>
    <p:sldLayoutId id="2147493544" r:id="rId1"/>
    <p:sldLayoutId id="2147493545" r:id="rId2"/>
    <p:sldLayoutId id="2147493546" r:id="rId3"/>
    <p:sldLayoutId id="2147493547" r:id="rId4"/>
    <p:sldLayoutId id="2147493548" r:id="rId5"/>
    <p:sldLayoutId id="214749354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101" rtl="0" eaLnBrk="1" latinLnBrk="0" hangingPunct="1">
        <a:spcBef>
          <a:spcPct val="0"/>
        </a:spcBef>
        <a:buNone/>
        <a:defRPr sz="4400" kern="1200">
          <a:solidFill>
            <a:schemeClr val="tx1"/>
          </a:solidFill>
          <a:latin typeface="+mj-lt"/>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6.emf"/><Relationship Id="rId26" Type="http://schemas.openxmlformats.org/officeDocument/2006/relationships/image" Target="../media/image14.jpeg"/><Relationship Id="rId3" Type="http://schemas.openxmlformats.org/officeDocument/2006/relationships/tags" Target="../tags/tag3.xml"/><Relationship Id="rId21" Type="http://schemas.openxmlformats.org/officeDocument/2006/relationships/image" Target="../media/image9.emf"/><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5.emf"/><Relationship Id="rId25" Type="http://schemas.openxmlformats.org/officeDocument/2006/relationships/image" Target="../media/image13.jpeg"/><Relationship Id="rId2" Type="http://schemas.openxmlformats.org/officeDocument/2006/relationships/tags" Target="../tags/tag2.xml"/><Relationship Id="rId16" Type="http://schemas.openxmlformats.org/officeDocument/2006/relationships/image" Target="../media/image4.emf"/><Relationship Id="rId20" Type="http://schemas.openxmlformats.org/officeDocument/2006/relationships/image" Target="../media/image8.emf"/><Relationship Id="rId29" Type="http://schemas.openxmlformats.org/officeDocument/2006/relationships/image" Target="../media/image17.jp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12.jpeg"/><Relationship Id="rId5" Type="http://schemas.openxmlformats.org/officeDocument/2006/relationships/tags" Target="../tags/tag5.xml"/><Relationship Id="rId15" Type="http://schemas.openxmlformats.org/officeDocument/2006/relationships/notesSlide" Target="../notesSlides/notesSlide2.xml"/><Relationship Id="rId23" Type="http://schemas.openxmlformats.org/officeDocument/2006/relationships/image" Target="../media/image11.emf"/><Relationship Id="rId28" Type="http://schemas.openxmlformats.org/officeDocument/2006/relationships/image" Target="../media/image16.emf"/><Relationship Id="rId10" Type="http://schemas.openxmlformats.org/officeDocument/2006/relationships/tags" Target="../tags/tag10.xml"/><Relationship Id="rId19" Type="http://schemas.openxmlformats.org/officeDocument/2006/relationships/image" Target="../media/image7.emf"/><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slideLayout" Target="../slideLayouts/slideLayout1.xml"/><Relationship Id="rId22" Type="http://schemas.openxmlformats.org/officeDocument/2006/relationships/image" Target="../media/image10.emf"/><Relationship Id="rId27"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64.wmf"/><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3.w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71.jpg"/><Relationship Id="rId4" Type="http://schemas.openxmlformats.org/officeDocument/2006/relationships/image" Target="../media/image70.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80.png"/><Relationship Id="rId4" Type="http://schemas.openxmlformats.org/officeDocument/2006/relationships/image" Target="../media/image79.jpeg"/></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85.png"/><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88.tif"/><Relationship Id="rId5" Type="http://schemas.openxmlformats.org/officeDocument/2006/relationships/image" Target="../media/image87.png"/><Relationship Id="rId4" Type="http://schemas.openxmlformats.org/officeDocument/2006/relationships/image" Target="../media/image86.jpeg"/></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33.jpg"/><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95.jpeg"/><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33.jpg"/><Relationship Id="rId4" Type="http://schemas.openxmlformats.org/officeDocument/2006/relationships/image" Target="../media/image97.jpeg"/></Relationships>
</file>

<file path=ppt/slides/_rels/slide41.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101.jpe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png"/></Relationships>
</file>

<file path=ppt/slides/_rels/slide4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pn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33.jpg"/><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8" Type="http://schemas.openxmlformats.org/officeDocument/2006/relationships/image" Target="../media/image111.jpeg"/><Relationship Id="rId13" Type="http://schemas.openxmlformats.org/officeDocument/2006/relationships/image" Target="../media/image116.jpeg"/><Relationship Id="rId3" Type="http://schemas.openxmlformats.org/officeDocument/2006/relationships/image" Target="../media/image33.jpg"/><Relationship Id="rId7" Type="http://schemas.openxmlformats.org/officeDocument/2006/relationships/image" Target="../media/image110.png"/><Relationship Id="rId12" Type="http://schemas.openxmlformats.org/officeDocument/2006/relationships/image" Target="../media/image115.jpe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09.jpeg"/><Relationship Id="rId11" Type="http://schemas.openxmlformats.org/officeDocument/2006/relationships/image" Target="../media/image114.jpeg"/><Relationship Id="rId5" Type="http://schemas.openxmlformats.org/officeDocument/2006/relationships/image" Target="../media/image108.png"/><Relationship Id="rId15" Type="http://schemas.openxmlformats.org/officeDocument/2006/relationships/image" Target="../media/image118.jpeg"/><Relationship Id="rId10" Type="http://schemas.openxmlformats.org/officeDocument/2006/relationships/image" Target="../media/image113.jpeg"/><Relationship Id="rId4" Type="http://schemas.openxmlformats.org/officeDocument/2006/relationships/image" Target="../media/image107.jpg"/><Relationship Id="rId9" Type="http://schemas.openxmlformats.org/officeDocument/2006/relationships/image" Target="../media/image112.jpeg"/><Relationship Id="rId14" Type="http://schemas.openxmlformats.org/officeDocument/2006/relationships/image" Target="../media/image117.png"/></Relationships>
</file>

<file path=ppt/slides/_rels/slide4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119.jpg"/><Relationship Id="rId4" Type="http://schemas.openxmlformats.org/officeDocument/2006/relationships/image" Target="../media/image107.jpg"/></Relationships>
</file>

<file path=ppt/slides/_rels/slide4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33.jpg"/><Relationship Id="rId1" Type="http://schemas.openxmlformats.org/officeDocument/2006/relationships/slideLayout" Target="../slideLayouts/slideLayout6.xml"/><Relationship Id="rId5" Type="http://schemas.openxmlformats.org/officeDocument/2006/relationships/image" Target="../media/image119.jpg"/><Relationship Id="rId4" Type="http://schemas.openxmlformats.org/officeDocument/2006/relationships/image" Target="../media/image121.jpeg"/></Relationships>
</file>

<file path=ppt/slides/_rels/slide4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124.jpeg"/><Relationship Id="rId4" Type="http://schemas.openxmlformats.org/officeDocument/2006/relationships/image" Target="../media/image123.jpeg"/></Relationships>
</file>

<file path=ppt/slides/_rels/slide48.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image" Target="../media/image125.jpeg"/><Relationship Id="rId1" Type="http://schemas.openxmlformats.org/officeDocument/2006/relationships/slideLayout" Target="../slideLayouts/slideLayout3.xml"/><Relationship Id="rId6" Type="http://schemas.openxmlformats.org/officeDocument/2006/relationships/image" Target="../media/image129.jpeg"/><Relationship Id="rId5" Type="http://schemas.openxmlformats.org/officeDocument/2006/relationships/image" Target="../media/image128.jpeg"/><Relationship Id="rId10" Type="http://schemas.openxmlformats.org/officeDocument/2006/relationships/image" Target="../media/image120.png"/><Relationship Id="rId4" Type="http://schemas.openxmlformats.org/officeDocument/2006/relationships/image" Target="../media/image127.jpg"/><Relationship Id="rId9" Type="http://schemas.openxmlformats.org/officeDocument/2006/relationships/image" Target="../media/image132.jpeg"/></Relationships>
</file>

<file path=ppt/slides/_rels/slide4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3.xml"/><Relationship Id="rId5" Type="http://schemas.openxmlformats.org/officeDocument/2006/relationships/image" Target="../media/image136.jpeg"/><Relationship Id="rId4" Type="http://schemas.openxmlformats.org/officeDocument/2006/relationships/image" Target="../media/image135.jpe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3.xml"/><Relationship Id="rId4" Type="http://schemas.openxmlformats.org/officeDocument/2006/relationships/image" Target="../media/image139.png"/></Relationships>
</file>

<file path=ppt/slides/_rels/slide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g"/><Relationship Id="rId3" Type="http://schemas.openxmlformats.org/officeDocument/2006/relationships/image" Target="../media/image23.jpg"/><Relationship Id="rId7" Type="http://schemas.openxmlformats.org/officeDocument/2006/relationships/image" Target="../media/image27.png"/><Relationship Id="rId12" Type="http://schemas.openxmlformats.org/officeDocument/2006/relationships/image" Target="../media/image32.tif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tiff"/><Relationship Id="rId11" Type="http://schemas.openxmlformats.org/officeDocument/2006/relationships/image" Target="../media/image31.tiff"/><Relationship Id="rId5" Type="http://schemas.openxmlformats.org/officeDocument/2006/relationships/image" Target="../media/image25.tiff"/><Relationship Id="rId10" Type="http://schemas.openxmlformats.org/officeDocument/2006/relationships/image" Target="../media/image30.tiff"/><Relationship Id="rId4" Type="http://schemas.openxmlformats.org/officeDocument/2006/relationships/image" Target="../media/image24.jpeg"/><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34" y="-520296"/>
            <a:ext cx="9306962" cy="6206976"/>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928" y="406054"/>
            <a:ext cx="4494073" cy="1259756"/>
          </a:xfrm>
          <a:prstGeom prst="rect">
            <a:avLst/>
          </a:prstGeom>
        </p:spPr>
      </p:pic>
    </p:spTree>
    <p:extLst>
      <p:ext uri="{BB962C8B-B14F-4D97-AF65-F5344CB8AC3E}">
        <p14:creationId xmlns:p14="http://schemas.microsoft.com/office/powerpoint/2010/main" val="47801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029" y="-1"/>
            <a:ext cx="9427029" cy="6664490"/>
          </a:xfrm>
          <a:prstGeom prst="rect">
            <a:avLst/>
          </a:prstGeom>
        </p:spPr>
      </p:pic>
    </p:spTree>
    <p:extLst>
      <p:ext uri="{BB962C8B-B14F-4D97-AF65-F5344CB8AC3E}">
        <p14:creationId xmlns:p14="http://schemas.microsoft.com/office/powerpoint/2010/main" val="408996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296400" cy="6572142"/>
          </a:xfrm>
          <a:prstGeom prst="rect">
            <a:avLst/>
          </a:prstGeom>
        </p:spPr>
      </p:pic>
    </p:spTree>
    <p:extLst>
      <p:ext uri="{BB962C8B-B14F-4D97-AF65-F5344CB8AC3E}">
        <p14:creationId xmlns:p14="http://schemas.microsoft.com/office/powerpoint/2010/main" val="406683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8" y="-789349"/>
            <a:ext cx="9216427" cy="6912321"/>
          </a:xfrm>
          <a:prstGeom prst="rect">
            <a:avLst/>
          </a:prstGeom>
        </p:spPr>
      </p:pic>
      <p:sp>
        <p:nvSpPr>
          <p:cNvPr id="27" name="Textplatzhalter 2"/>
          <p:cNvSpPr txBox="1">
            <a:spLocks/>
          </p:cNvSpPr>
          <p:nvPr/>
        </p:nvSpPr>
        <p:spPr>
          <a:xfrm>
            <a:off x="388938" y="2942965"/>
            <a:ext cx="7297454" cy="1840673"/>
          </a:xfrm>
          <a:prstGeom prst="rect">
            <a:avLst/>
          </a:prstGeom>
          <a:solidFill>
            <a:srgbClr val="8EB4E3">
              <a:alpha val="89804"/>
            </a:srgbClr>
          </a:solidFill>
        </p:spPr>
        <p:txBody>
          <a:bodyPr vert="horz" wrap="square" lIns="91420" tIns="90000" rIns="91420" bIns="90000">
            <a:spAutoFit/>
          </a:bodyPr>
          <a:lstStyle>
            <a:lvl1pPr marL="0" indent="0" algn="l" defTabSz="457101" rtl="0" eaLnBrk="1" latinLnBrk="0" hangingPunct="1">
              <a:lnSpc>
                <a:spcPct val="110000"/>
              </a:lnSpc>
              <a:spcBef>
                <a:spcPts val="0"/>
              </a:spcBef>
              <a:buFont typeface="Arial"/>
              <a:buNone/>
              <a:defRPr sz="1600" b="1" kern="1200">
                <a:solidFill>
                  <a:srgbClr val="000000"/>
                </a:solidFill>
                <a:latin typeface="Arial"/>
                <a:ea typeface="+mn-ea"/>
                <a:cs typeface="Arial"/>
              </a:defRPr>
            </a:lvl1pPr>
            <a:lvl2pPr marL="457101" indent="0" algn="l" defTabSz="457101" rtl="0" eaLnBrk="1" latinLnBrk="0" hangingPunct="1">
              <a:spcBef>
                <a:spcPct val="20000"/>
              </a:spcBef>
              <a:buFont typeface="Arial"/>
              <a:buNone/>
              <a:defRPr sz="800" kern="1200">
                <a:solidFill>
                  <a:schemeClr val="tx1"/>
                </a:solidFill>
                <a:latin typeface="Arial"/>
                <a:ea typeface="+mn-ea"/>
                <a:cs typeface="Arial"/>
              </a:defRPr>
            </a:lvl2pPr>
            <a:lvl3pPr marL="914202" indent="0" algn="l" defTabSz="457101" rtl="0" eaLnBrk="1" latinLnBrk="0" hangingPunct="1">
              <a:spcBef>
                <a:spcPct val="20000"/>
              </a:spcBef>
              <a:buFont typeface="Arial"/>
              <a:buNone/>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solidFill>
                  <a:schemeClr val="bg1"/>
                </a:solidFill>
                <a:latin typeface="Century Gothic" panose="020B0502020202020204" pitchFamily="34" charset="0"/>
              </a:rPr>
              <a:t>Window and </a:t>
            </a:r>
            <a:r>
              <a:rPr lang="en-US" sz="1400" dirty="0" smtClean="0">
                <a:solidFill>
                  <a:schemeClr val="bg1"/>
                </a:solidFill>
                <a:latin typeface="Century Gothic" panose="020B0502020202020204" pitchFamily="34" charset="0"/>
              </a:rPr>
              <a:t>Building Automation</a:t>
            </a:r>
            <a:endParaRPr lang="en-US" sz="1400" dirty="0">
              <a:solidFill>
                <a:schemeClr val="bg1"/>
              </a:solidFill>
              <a:latin typeface="Century Gothic" panose="020B0502020202020204" pitchFamily="34" charset="0"/>
            </a:endParaRPr>
          </a:p>
          <a:p>
            <a:endParaRPr lang="en-US" sz="1400" b="0" dirty="0">
              <a:solidFill>
                <a:schemeClr val="bg1"/>
              </a:solidFill>
              <a:latin typeface="Century Gothic" panose="020B0502020202020204" pitchFamily="34" charset="0"/>
            </a:endParaRPr>
          </a:p>
          <a:p>
            <a:r>
              <a:rPr lang="en-US" sz="1400" b="0" dirty="0">
                <a:solidFill>
                  <a:schemeClr val="bg1"/>
                </a:solidFill>
                <a:latin typeface="Century Gothic" panose="020B0502020202020204" pitchFamily="34" charset="0"/>
              </a:rPr>
              <a:t>Manufacturer and system provider for SHEV, </a:t>
            </a:r>
            <a:r>
              <a:rPr lang="en-US" sz="1400" b="0" dirty="0" smtClean="0">
                <a:solidFill>
                  <a:schemeClr val="bg1"/>
                </a:solidFill>
                <a:latin typeface="Century Gothic" panose="020B0502020202020204" pitchFamily="34" charset="0"/>
              </a:rPr>
              <a:t>SPS </a:t>
            </a:r>
            <a:r>
              <a:rPr lang="en-US" sz="1400" b="0" dirty="0">
                <a:solidFill>
                  <a:schemeClr val="bg1"/>
                </a:solidFill>
                <a:latin typeface="Century Gothic" panose="020B0502020202020204" pitchFamily="34" charset="0"/>
              </a:rPr>
              <a:t>and mechanical smoke </a:t>
            </a:r>
            <a:r>
              <a:rPr lang="en-US" sz="1400" b="0" dirty="0" smtClean="0">
                <a:solidFill>
                  <a:schemeClr val="bg1"/>
                </a:solidFill>
                <a:latin typeface="Century Gothic" panose="020B0502020202020204" pitchFamily="34" charset="0"/>
              </a:rPr>
              <a:t>extraction components </a:t>
            </a:r>
            <a:r>
              <a:rPr lang="en-US" sz="1400" b="0" dirty="0">
                <a:solidFill>
                  <a:schemeClr val="bg1"/>
                </a:solidFill>
                <a:latin typeface="Century Gothic" panose="020B0502020202020204" pitchFamily="34" charset="0"/>
              </a:rPr>
              <a:t>and solutions as well as for controlled natural </a:t>
            </a:r>
            <a:r>
              <a:rPr lang="en-US" sz="1400" b="0" dirty="0" smtClean="0">
                <a:solidFill>
                  <a:schemeClr val="bg1"/>
                </a:solidFill>
                <a:latin typeface="Century Gothic" panose="020B0502020202020204" pitchFamily="34" charset="0"/>
              </a:rPr>
              <a:t>ventilation.</a:t>
            </a:r>
            <a:endParaRPr lang="en-US" sz="1400" b="0" dirty="0">
              <a:solidFill>
                <a:schemeClr val="bg1"/>
              </a:solidFill>
              <a:latin typeface="Century Gothic" panose="020B0502020202020204" pitchFamily="34" charset="0"/>
            </a:endParaRPr>
          </a:p>
          <a:p>
            <a:endParaRPr lang="en-US" sz="1400" b="0" dirty="0">
              <a:solidFill>
                <a:schemeClr val="bg1"/>
              </a:solidFill>
              <a:latin typeface="Century Gothic" panose="020B0502020202020204" pitchFamily="34" charset="0"/>
            </a:endParaRPr>
          </a:p>
          <a:p>
            <a:r>
              <a:rPr lang="en-US" sz="1400" b="0" dirty="0">
                <a:solidFill>
                  <a:schemeClr val="bg1"/>
                </a:solidFill>
                <a:latin typeface="Century Gothic" panose="020B0502020202020204" pitchFamily="34" charset="0"/>
              </a:rPr>
              <a:t>Manufacturer and supplier of drives and controls for motorization of windows and flaps in roofs and facades</a:t>
            </a:r>
            <a:endParaRPr lang="en-US" sz="1400" b="0" dirty="0" smtClean="0">
              <a:solidFill>
                <a:schemeClr val="bg1"/>
              </a:solidFill>
              <a:latin typeface="Century Gothic" panose="020B0502020202020204" pitchFamily="34" charset="0"/>
            </a:endParaRPr>
          </a:p>
        </p:txBody>
      </p:sp>
      <p:sp>
        <p:nvSpPr>
          <p:cNvPr id="9" name="Textplatzhalter 1"/>
          <p:cNvSpPr txBox="1">
            <a:spLocks/>
          </p:cNvSpPr>
          <p:nvPr/>
        </p:nvSpPr>
        <p:spPr>
          <a:xfrm>
            <a:off x="270178" y="567509"/>
            <a:ext cx="5051394" cy="336550"/>
          </a:xfrm>
          <a:prstGeom prst="rect">
            <a:avLst/>
          </a:prstGeom>
        </p:spPr>
        <p:txBody>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e-DE" sz="1800" b="1" dirty="0" smtClean="0">
                <a:solidFill>
                  <a:schemeClr val="bg1"/>
                </a:solidFill>
                <a:latin typeface="Century Gothic" panose="020B0502020202020204" pitchFamily="34" charset="0"/>
                <a:cs typeface="Arial" panose="020B0604020202020204" pitchFamily="34" charset="0"/>
              </a:rPr>
              <a:t>STG-BEIKIRCH </a:t>
            </a:r>
            <a:r>
              <a:rPr lang="de-DE" sz="1800" b="1" dirty="0">
                <a:solidFill>
                  <a:schemeClr val="bg1"/>
                </a:solidFill>
                <a:latin typeface="Century Gothic" panose="020B0502020202020204" pitchFamily="34" charset="0"/>
                <a:cs typeface="Arial" panose="020B0604020202020204" pitchFamily="34" charset="0"/>
              </a:rPr>
              <a:t>B</a:t>
            </a:r>
            <a:r>
              <a:rPr lang="de-DE" sz="1800" b="1" dirty="0" smtClean="0">
                <a:solidFill>
                  <a:schemeClr val="bg1"/>
                </a:solidFill>
                <a:latin typeface="Century Gothic" panose="020B0502020202020204" pitchFamily="34" charset="0"/>
                <a:cs typeface="Arial" panose="020B0604020202020204" pitchFamily="34" charset="0"/>
              </a:rPr>
              <a:t>usiness </a:t>
            </a:r>
            <a:r>
              <a:rPr lang="de-DE" sz="1800" b="1" dirty="0">
                <a:solidFill>
                  <a:schemeClr val="bg1"/>
                </a:solidFill>
                <a:latin typeface="Century Gothic" panose="020B0502020202020204" pitchFamily="34" charset="0"/>
                <a:cs typeface="Arial" panose="020B0604020202020204" pitchFamily="34" charset="0"/>
              </a:rPr>
              <a:t>U</a:t>
            </a:r>
            <a:r>
              <a:rPr lang="de-DE" sz="1800" b="1" dirty="0" smtClean="0">
                <a:solidFill>
                  <a:schemeClr val="bg1"/>
                </a:solidFill>
                <a:latin typeface="Century Gothic" panose="020B0502020202020204" pitchFamily="34" charset="0"/>
                <a:cs typeface="Arial" panose="020B0604020202020204" pitchFamily="34" charset="0"/>
              </a:rPr>
              <a:t>nits</a:t>
            </a:r>
            <a:endParaRPr lang="de-DE" sz="1800" b="1" dirty="0">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35382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401" y="-610057"/>
            <a:ext cx="9542352" cy="6387856"/>
          </a:xfrm>
          <a:prstGeom prst="rect">
            <a:avLst/>
          </a:prstGeom>
        </p:spPr>
      </p:pic>
      <p:sp>
        <p:nvSpPr>
          <p:cNvPr id="16" name="Textplatzhalter 2"/>
          <p:cNvSpPr txBox="1">
            <a:spLocks/>
          </p:cNvSpPr>
          <p:nvPr/>
        </p:nvSpPr>
        <p:spPr>
          <a:xfrm>
            <a:off x="4128453" y="2584270"/>
            <a:ext cx="4861780" cy="532433"/>
          </a:xfrm>
          <a:prstGeom prst="rect">
            <a:avLst/>
          </a:prstGeom>
        </p:spPr>
        <p:txBody>
          <a:bodyPr vert="horz" wrap="square" lIns="91420" tIns="45710" rIns="91420" bIns="45710">
            <a:spAutoFit/>
          </a:bodyPr>
          <a:lstStyle>
            <a:lvl1pPr marL="0" indent="0" algn="l" defTabSz="457101" rtl="0" eaLnBrk="1" latinLnBrk="0" hangingPunct="1">
              <a:lnSpc>
                <a:spcPct val="110000"/>
              </a:lnSpc>
              <a:spcBef>
                <a:spcPts val="0"/>
              </a:spcBef>
              <a:buFont typeface="Arial"/>
              <a:buNone/>
              <a:defRPr sz="1600" b="1" kern="1200">
                <a:solidFill>
                  <a:srgbClr val="000000"/>
                </a:solidFill>
                <a:latin typeface="Arial"/>
                <a:ea typeface="+mn-ea"/>
                <a:cs typeface="Arial"/>
              </a:defRPr>
            </a:lvl1pPr>
            <a:lvl2pPr marL="457101" indent="0" algn="l" defTabSz="457101" rtl="0" eaLnBrk="1" latinLnBrk="0" hangingPunct="1">
              <a:spcBef>
                <a:spcPct val="20000"/>
              </a:spcBef>
              <a:buFont typeface="Arial"/>
              <a:buNone/>
              <a:defRPr sz="800" kern="1200">
                <a:solidFill>
                  <a:schemeClr val="tx1"/>
                </a:solidFill>
                <a:latin typeface="Arial"/>
                <a:ea typeface="+mn-ea"/>
                <a:cs typeface="Arial"/>
              </a:defRPr>
            </a:lvl2pPr>
            <a:lvl3pPr marL="914202" indent="0" algn="l" defTabSz="457101" rtl="0" eaLnBrk="1" latinLnBrk="0" hangingPunct="1">
              <a:spcBef>
                <a:spcPct val="20000"/>
              </a:spcBef>
              <a:buFont typeface="Arial"/>
              <a:buNone/>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300" b="0" dirty="0" smtClean="0"/>
          </a:p>
          <a:p>
            <a:endParaRPr lang="en-US" sz="1300" b="0" dirty="0" smtClean="0"/>
          </a:p>
        </p:txBody>
      </p:sp>
      <p:sp>
        <p:nvSpPr>
          <p:cNvPr id="10" name="Textplatzhalter 1"/>
          <p:cNvSpPr txBox="1">
            <a:spLocks/>
          </p:cNvSpPr>
          <p:nvPr/>
        </p:nvSpPr>
        <p:spPr>
          <a:xfrm>
            <a:off x="270178" y="567509"/>
            <a:ext cx="5051394" cy="336550"/>
          </a:xfrm>
          <a:prstGeom prst="rect">
            <a:avLst/>
          </a:prstGeom>
        </p:spPr>
        <p:txBody>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e-DE" sz="1800" b="1" dirty="0" smtClean="0">
                <a:solidFill>
                  <a:schemeClr val="bg1"/>
                </a:solidFill>
                <a:latin typeface="Century Gothic" panose="020B0502020202020204" pitchFamily="34" charset="0"/>
                <a:cs typeface="Arial" panose="020B0604020202020204" pitchFamily="34" charset="0"/>
              </a:rPr>
              <a:t>STG-BEIKIRCH Business Units</a:t>
            </a:r>
            <a:endParaRPr lang="de-DE" sz="1800" b="1" dirty="0">
              <a:solidFill>
                <a:schemeClr val="bg1"/>
              </a:solidFill>
              <a:latin typeface="Century Gothic" panose="020B0502020202020204" pitchFamily="34" charset="0"/>
              <a:cs typeface="Arial" panose="020B0604020202020204" pitchFamily="34" charset="0"/>
            </a:endParaRPr>
          </a:p>
        </p:txBody>
      </p:sp>
      <p:sp>
        <p:nvSpPr>
          <p:cNvPr id="12" name="Textplatzhalter 2"/>
          <p:cNvSpPr txBox="1">
            <a:spLocks/>
          </p:cNvSpPr>
          <p:nvPr/>
        </p:nvSpPr>
        <p:spPr>
          <a:xfrm>
            <a:off x="530225" y="1623549"/>
            <a:ext cx="3718558" cy="1683518"/>
          </a:xfrm>
          <a:prstGeom prst="rect">
            <a:avLst/>
          </a:prstGeom>
          <a:noFill/>
        </p:spPr>
        <p:txBody>
          <a:bodyPr vert="horz" wrap="square" lIns="91420" tIns="45710" rIns="91420" bIns="45710">
            <a:spAutoFit/>
          </a:bodyPr>
          <a:lstStyle>
            <a:lvl1pPr marL="0" indent="0" algn="l" defTabSz="457101" rtl="0" eaLnBrk="1" latinLnBrk="0" hangingPunct="1">
              <a:lnSpc>
                <a:spcPct val="110000"/>
              </a:lnSpc>
              <a:spcBef>
                <a:spcPts val="0"/>
              </a:spcBef>
              <a:buFont typeface="Arial"/>
              <a:buNone/>
              <a:defRPr sz="1600" b="1" kern="1200">
                <a:solidFill>
                  <a:srgbClr val="000000"/>
                </a:solidFill>
                <a:latin typeface="Arial"/>
                <a:ea typeface="+mn-ea"/>
                <a:cs typeface="Arial"/>
              </a:defRPr>
            </a:lvl1pPr>
            <a:lvl2pPr marL="457101" indent="0" algn="l" defTabSz="457101" rtl="0" eaLnBrk="1" latinLnBrk="0" hangingPunct="1">
              <a:spcBef>
                <a:spcPct val="20000"/>
              </a:spcBef>
              <a:buFont typeface="Arial"/>
              <a:buNone/>
              <a:defRPr sz="800" kern="1200">
                <a:solidFill>
                  <a:schemeClr val="tx1"/>
                </a:solidFill>
                <a:latin typeface="Arial"/>
                <a:ea typeface="+mn-ea"/>
                <a:cs typeface="Arial"/>
              </a:defRPr>
            </a:lvl2pPr>
            <a:lvl3pPr marL="914202" indent="0" algn="l" defTabSz="457101" rtl="0" eaLnBrk="1" latinLnBrk="0" hangingPunct="1">
              <a:spcBef>
                <a:spcPct val="20000"/>
              </a:spcBef>
              <a:buFont typeface="Arial"/>
              <a:buNone/>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r>
              <a:rPr lang="de-DE" dirty="0" smtClean="0">
                <a:solidFill>
                  <a:schemeClr val="bg1"/>
                </a:solidFill>
                <a:latin typeface="Century Gothic" panose="020B0502020202020204" pitchFamily="34" charset="0"/>
              </a:rPr>
              <a:t>Industrial Electronics</a:t>
            </a:r>
            <a:endParaRPr lang="de-DE" dirty="0">
              <a:solidFill>
                <a:schemeClr val="bg1"/>
              </a:solidFill>
              <a:latin typeface="Century Gothic" panose="020B0502020202020204" pitchFamily="34" charset="0"/>
            </a:endParaRPr>
          </a:p>
          <a:p>
            <a:endParaRPr lang="de-DE" sz="1400" dirty="0">
              <a:solidFill>
                <a:schemeClr val="bg1"/>
              </a:solidFill>
              <a:latin typeface="Century Gothic" panose="020B0502020202020204" pitchFamily="34" charset="0"/>
            </a:endParaRPr>
          </a:p>
          <a:p>
            <a:r>
              <a:rPr lang="en-US" b="0" dirty="0">
                <a:solidFill>
                  <a:schemeClr val="bg1"/>
                </a:solidFill>
                <a:latin typeface="Century Gothic" panose="020B0502020202020204" pitchFamily="34" charset="0"/>
              </a:rPr>
              <a:t>Development and production </a:t>
            </a:r>
            <a:r>
              <a:rPr lang="en-US" b="0" dirty="0" smtClean="0">
                <a:solidFill>
                  <a:schemeClr val="bg1"/>
                </a:solidFill>
                <a:latin typeface="Century Gothic" panose="020B0502020202020204" pitchFamily="34" charset="0"/>
              </a:rPr>
              <a:t/>
            </a:r>
            <a:br>
              <a:rPr lang="en-US" b="0" dirty="0" smtClean="0">
                <a:solidFill>
                  <a:schemeClr val="bg1"/>
                </a:solidFill>
                <a:latin typeface="Century Gothic" panose="020B0502020202020204" pitchFamily="34" charset="0"/>
              </a:rPr>
            </a:br>
            <a:r>
              <a:rPr lang="en-US" b="0" dirty="0" smtClean="0">
                <a:solidFill>
                  <a:schemeClr val="bg1"/>
                </a:solidFill>
                <a:latin typeface="Century Gothic" panose="020B0502020202020204" pitchFamily="34" charset="0"/>
              </a:rPr>
              <a:t>of </a:t>
            </a:r>
            <a:r>
              <a:rPr lang="en-US" b="0" dirty="0">
                <a:solidFill>
                  <a:schemeClr val="bg1"/>
                </a:solidFill>
                <a:latin typeface="Century Gothic" panose="020B0502020202020204" pitchFamily="34" charset="0"/>
              </a:rPr>
              <a:t>electronic components and </a:t>
            </a:r>
            <a:r>
              <a:rPr lang="en-US" b="0" dirty="0" smtClean="0">
                <a:solidFill>
                  <a:schemeClr val="bg1"/>
                </a:solidFill>
                <a:latin typeface="Century Gothic" panose="020B0502020202020204" pitchFamily="34" charset="0"/>
              </a:rPr>
              <a:t>assemblies </a:t>
            </a:r>
            <a:r>
              <a:rPr lang="en-US" b="0" dirty="0">
                <a:solidFill>
                  <a:schemeClr val="bg1"/>
                </a:solidFill>
                <a:latin typeface="Century Gothic" panose="020B0502020202020204" pitchFamily="34" charset="0"/>
              </a:rPr>
              <a:t>for in-house and external production</a:t>
            </a:r>
            <a:endParaRPr lang="en-US" sz="1300" b="0" dirty="0" smtClean="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88973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2"/>
          <p:cNvSpPr>
            <a:spLocks noGrp="1"/>
          </p:cNvSpPr>
          <p:nvPr>
            <p:ph type="body" sz="quarter" idx="4294967295"/>
          </p:nvPr>
        </p:nvSpPr>
        <p:spPr>
          <a:xfrm>
            <a:off x="3855403" y="1978498"/>
            <a:ext cx="3695700" cy="2242665"/>
          </a:xfrm>
          <a:prstGeom prst="rect">
            <a:avLst/>
          </a:prstGeom>
        </p:spPr>
        <p:txBody>
          <a:bodyPr>
            <a:spAutoFit/>
          </a:bodyPr>
          <a:lstStyle/>
          <a:p>
            <a:pPr defTabSz="914400">
              <a:lnSpc>
                <a:spcPct val="110000"/>
              </a:lnSpc>
              <a:spcAft>
                <a:spcPts val="800"/>
              </a:spcAft>
              <a:buClr>
                <a:srgbClr val="FAC607"/>
              </a:buClr>
              <a:buFont typeface="Wingdings" panose="05000000000000000000" pitchFamily="2" charset="2"/>
              <a:buChar char="§"/>
            </a:pPr>
            <a:r>
              <a:rPr lang="en-US" sz="1400" dirty="0" smtClean="0">
                <a:latin typeface="Century Gothic" panose="020B0502020202020204" pitchFamily="34" charset="0"/>
                <a:ea typeface="Arial" charset="0"/>
                <a:cs typeface="Arial" charset="0"/>
              </a:rPr>
              <a:t>Control Engineering</a:t>
            </a:r>
            <a:endParaRPr lang="en-US" sz="1400" dirty="0">
              <a:latin typeface="Century Gothic" panose="020B0502020202020204" pitchFamily="34" charset="0"/>
              <a:ea typeface="Arial" charset="0"/>
              <a:cs typeface="Arial" charset="0"/>
            </a:endParaRPr>
          </a:p>
          <a:p>
            <a:pPr defTabSz="914400">
              <a:lnSpc>
                <a:spcPct val="110000"/>
              </a:lnSpc>
              <a:spcAft>
                <a:spcPts val="800"/>
              </a:spcAft>
              <a:buClr>
                <a:srgbClr val="FAC607"/>
              </a:buClr>
              <a:buFont typeface="Wingdings" panose="05000000000000000000" pitchFamily="2" charset="2"/>
              <a:buChar char="§"/>
            </a:pPr>
            <a:r>
              <a:rPr lang="en-US" sz="1400" dirty="0" smtClean="0">
                <a:latin typeface="Century Gothic" panose="020B0502020202020204" pitchFamily="34" charset="0"/>
                <a:ea typeface="Arial" charset="0"/>
                <a:cs typeface="Arial" charset="0"/>
              </a:rPr>
              <a:t>Medical Engineering</a:t>
            </a:r>
            <a:endParaRPr lang="en-US" sz="1400" dirty="0">
              <a:latin typeface="Century Gothic" panose="020B0502020202020204" pitchFamily="34" charset="0"/>
              <a:ea typeface="Arial" charset="0"/>
              <a:cs typeface="Arial" charset="0"/>
            </a:endParaRPr>
          </a:p>
          <a:p>
            <a:pPr defTabSz="914400">
              <a:lnSpc>
                <a:spcPct val="110000"/>
              </a:lnSpc>
              <a:spcAft>
                <a:spcPts val="800"/>
              </a:spcAft>
              <a:buClr>
                <a:srgbClr val="FAC607"/>
              </a:buClr>
              <a:buFont typeface="Wingdings" panose="05000000000000000000" pitchFamily="2" charset="2"/>
              <a:buChar char="§"/>
            </a:pPr>
            <a:r>
              <a:rPr lang="en-US" sz="1400" dirty="0" smtClean="0">
                <a:latin typeface="Century Gothic" panose="020B0502020202020204" pitchFamily="34" charset="0"/>
                <a:ea typeface="Arial" charset="0"/>
                <a:cs typeface="Arial" charset="0"/>
              </a:rPr>
              <a:t>Safety Engineering</a:t>
            </a:r>
            <a:endParaRPr lang="en-US" sz="1400" dirty="0">
              <a:latin typeface="Century Gothic" panose="020B0502020202020204" pitchFamily="34" charset="0"/>
              <a:ea typeface="Arial" charset="0"/>
              <a:cs typeface="Arial" charset="0"/>
            </a:endParaRPr>
          </a:p>
          <a:p>
            <a:pPr defTabSz="914400">
              <a:lnSpc>
                <a:spcPct val="110000"/>
              </a:lnSpc>
              <a:spcAft>
                <a:spcPts val="800"/>
              </a:spcAft>
              <a:buClr>
                <a:srgbClr val="FAC607"/>
              </a:buClr>
              <a:buFont typeface="Wingdings" panose="05000000000000000000" pitchFamily="2" charset="2"/>
              <a:buChar char="§"/>
            </a:pPr>
            <a:r>
              <a:rPr lang="en-US" sz="1400" dirty="0" smtClean="0">
                <a:latin typeface="Century Gothic" panose="020B0502020202020204" pitchFamily="34" charset="0"/>
                <a:ea typeface="Arial" charset="0"/>
                <a:cs typeface="Arial" charset="0"/>
              </a:rPr>
              <a:t>Drive Technology</a:t>
            </a:r>
            <a:endParaRPr lang="en-US" sz="1400" dirty="0">
              <a:latin typeface="Century Gothic" panose="020B0502020202020204" pitchFamily="34" charset="0"/>
              <a:ea typeface="Arial" charset="0"/>
              <a:cs typeface="Arial" charset="0"/>
            </a:endParaRPr>
          </a:p>
          <a:p>
            <a:pPr defTabSz="914400">
              <a:lnSpc>
                <a:spcPct val="110000"/>
              </a:lnSpc>
              <a:spcAft>
                <a:spcPts val="800"/>
              </a:spcAft>
              <a:buClr>
                <a:srgbClr val="FAC607"/>
              </a:buClr>
              <a:buFont typeface="Wingdings" panose="05000000000000000000" pitchFamily="2" charset="2"/>
              <a:buChar char="§"/>
            </a:pPr>
            <a:r>
              <a:rPr lang="en-US" sz="1400" dirty="0" smtClean="0">
                <a:latin typeface="Century Gothic" panose="020B0502020202020204" pitchFamily="34" charset="0"/>
                <a:ea typeface="Arial" charset="0"/>
                <a:cs typeface="Arial" charset="0"/>
              </a:rPr>
              <a:t>Industrial Electronics</a:t>
            </a:r>
            <a:endParaRPr lang="en-US" sz="1400" dirty="0">
              <a:latin typeface="Century Gothic" panose="020B0502020202020204" pitchFamily="34" charset="0"/>
              <a:ea typeface="Arial" charset="0"/>
              <a:cs typeface="Arial" charset="0"/>
            </a:endParaRPr>
          </a:p>
          <a:p>
            <a:pPr defTabSz="914400">
              <a:lnSpc>
                <a:spcPct val="110000"/>
              </a:lnSpc>
              <a:spcAft>
                <a:spcPts val="800"/>
              </a:spcAft>
              <a:buClr>
                <a:srgbClr val="FAC607"/>
              </a:buClr>
              <a:buFont typeface="Wingdings" panose="05000000000000000000" pitchFamily="2" charset="2"/>
              <a:buChar char="§"/>
            </a:pPr>
            <a:r>
              <a:rPr lang="en-US" sz="1400" dirty="0">
                <a:latin typeface="Century Gothic" panose="020B0502020202020204" pitchFamily="34" charset="0"/>
                <a:ea typeface="Arial" charset="0"/>
                <a:cs typeface="Arial" charset="0"/>
              </a:rPr>
              <a:t>LED </a:t>
            </a:r>
            <a:r>
              <a:rPr lang="en-US" sz="1400" dirty="0" smtClean="0">
                <a:latin typeface="Century Gothic" panose="020B0502020202020204" pitchFamily="34" charset="0"/>
                <a:ea typeface="Arial" charset="0"/>
                <a:cs typeface="Arial" charset="0"/>
              </a:rPr>
              <a:t>Technology</a:t>
            </a:r>
            <a:endParaRPr lang="de-DE" sz="1400" dirty="0">
              <a:solidFill>
                <a:schemeClr val="tx1"/>
              </a:solidFill>
              <a:latin typeface="Century Gothic" panose="020B0502020202020204" pitchFamily="34" charset="0"/>
              <a:ea typeface="Arial" charset="0"/>
              <a:cs typeface="Arial" charset="0"/>
            </a:endParaRPr>
          </a:p>
        </p:txBody>
      </p:sp>
      <p:pic>
        <p:nvPicPr>
          <p:cNvPr id="12" name="Picture 4" descr="C:\Users\DRoll\Desktop\IE-Präsentation\Bilder\IMG_2346.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4178" y="1452563"/>
            <a:ext cx="2826195" cy="311647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platzhalter 1"/>
          <p:cNvSpPr txBox="1">
            <a:spLocks/>
          </p:cNvSpPr>
          <p:nvPr/>
        </p:nvSpPr>
        <p:spPr>
          <a:xfrm>
            <a:off x="262558" y="591175"/>
            <a:ext cx="5051394" cy="336550"/>
          </a:xfrm>
          <a:prstGeom prst="rect">
            <a:avLst/>
          </a:prstGeom>
        </p:spPr>
        <p:txBody>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e-DE" sz="1800" dirty="0" smtClean="0">
                <a:latin typeface="Century Gothic" panose="020B0502020202020204" pitchFamily="34" charset="0"/>
                <a:cs typeface="Arial" panose="020B0604020202020204" pitchFamily="34" charset="0"/>
              </a:rPr>
              <a:t>Industrial Electronics Business Unit</a:t>
            </a:r>
            <a:endParaRPr lang="de-DE" sz="1800" dirty="0">
              <a:latin typeface="Century Gothic" panose="020B0502020202020204" pitchFamily="34" charset="0"/>
              <a:cs typeface="Arial" panose="020B0604020202020204" pitchFamily="34" charset="0"/>
            </a:endParaRPr>
          </a:p>
          <a:p>
            <a:pPr marL="0" indent="0">
              <a:buNone/>
            </a:pPr>
            <a:endParaRPr lang="de-DE" sz="1800" dirty="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20106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2"/>
          <p:cNvSpPr>
            <a:spLocks noGrp="1"/>
          </p:cNvSpPr>
          <p:nvPr>
            <p:ph type="body" sz="quarter" idx="4294967295"/>
          </p:nvPr>
        </p:nvSpPr>
        <p:spPr>
          <a:xfrm>
            <a:off x="3855403" y="2266365"/>
            <a:ext cx="4678998" cy="1185966"/>
          </a:xfrm>
          <a:prstGeom prst="rect">
            <a:avLst/>
          </a:prstGeom>
        </p:spPr>
        <p:txBody>
          <a:bodyPr wrap="square">
            <a:spAutoFit/>
          </a:bodyPr>
          <a:lstStyle/>
          <a:p>
            <a:pPr defTabSz="914400">
              <a:lnSpc>
                <a:spcPct val="110000"/>
              </a:lnSpc>
              <a:spcAft>
                <a:spcPts val="800"/>
              </a:spcAft>
              <a:buClr>
                <a:srgbClr val="FAC607"/>
              </a:buClr>
              <a:buFont typeface="Wingdings" panose="05000000000000000000" pitchFamily="2" charset="2"/>
              <a:buChar char="§"/>
            </a:pPr>
            <a:r>
              <a:rPr lang="en-US" sz="1400" dirty="0">
                <a:latin typeface="Century Gothic" panose="020B0502020202020204" pitchFamily="34" charset="0"/>
                <a:ea typeface="Arial" charset="0"/>
                <a:cs typeface="Arial" charset="0"/>
              </a:rPr>
              <a:t>9 development engineers for </a:t>
            </a:r>
            <a:r>
              <a:rPr lang="en-US" sz="1400" dirty="0" smtClean="0">
                <a:latin typeface="Century Gothic" panose="020B0502020202020204" pitchFamily="34" charset="0"/>
                <a:ea typeface="Arial" charset="0"/>
                <a:cs typeface="Arial" charset="0"/>
              </a:rPr>
              <a:t/>
            </a:r>
            <a:br>
              <a:rPr lang="en-US" sz="1400" dirty="0" smtClean="0">
                <a:latin typeface="Century Gothic" panose="020B0502020202020204" pitchFamily="34" charset="0"/>
                <a:ea typeface="Arial" charset="0"/>
                <a:cs typeface="Arial" charset="0"/>
              </a:rPr>
            </a:br>
            <a:r>
              <a:rPr lang="en-US" sz="1400" dirty="0" smtClean="0">
                <a:latin typeface="Century Gothic" panose="020B0502020202020204" pitchFamily="34" charset="0"/>
                <a:ea typeface="Arial" charset="0"/>
                <a:cs typeface="Arial" charset="0"/>
              </a:rPr>
              <a:t>customer-specific </a:t>
            </a:r>
            <a:r>
              <a:rPr lang="en-US" sz="1400" dirty="0">
                <a:latin typeface="Century Gothic" panose="020B0502020202020204" pitchFamily="34" charset="0"/>
                <a:ea typeface="Arial" charset="0"/>
                <a:cs typeface="Arial" charset="0"/>
              </a:rPr>
              <a:t>developments</a:t>
            </a:r>
          </a:p>
          <a:p>
            <a:pPr defTabSz="914400">
              <a:lnSpc>
                <a:spcPct val="110000"/>
              </a:lnSpc>
              <a:spcAft>
                <a:spcPts val="800"/>
              </a:spcAft>
              <a:buClr>
                <a:srgbClr val="FAC607"/>
              </a:buClr>
              <a:buFont typeface="Wingdings" panose="05000000000000000000" pitchFamily="2" charset="2"/>
              <a:buChar char="§"/>
            </a:pPr>
            <a:r>
              <a:rPr lang="en-US" sz="1400" dirty="0">
                <a:latin typeface="Century Gothic" panose="020B0502020202020204" pitchFamily="34" charset="0"/>
                <a:ea typeface="Arial" charset="0"/>
                <a:cs typeface="Arial" charset="0"/>
              </a:rPr>
              <a:t>6 employees in testing and </a:t>
            </a:r>
            <a:r>
              <a:rPr lang="en-US" sz="1400" dirty="0" smtClean="0">
                <a:latin typeface="Century Gothic" panose="020B0502020202020204" pitchFamily="34" charset="0"/>
                <a:ea typeface="Arial" charset="0"/>
                <a:cs typeface="Arial" charset="0"/>
              </a:rPr>
              <a:t/>
            </a:r>
            <a:br>
              <a:rPr lang="en-US" sz="1400" dirty="0" smtClean="0">
                <a:latin typeface="Century Gothic" panose="020B0502020202020204" pitchFamily="34" charset="0"/>
                <a:ea typeface="Arial" charset="0"/>
                <a:cs typeface="Arial" charset="0"/>
              </a:rPr>
            </a:br>
            <a:r>
              <a:rPr lang="en-US" sz="1400" dirty="0" smtClean="0">
                <a:latin typeface="Century Gothic" panose="020B0502020202020204" pitchFamily="34" charset="0"/>
                <a:ea typeface="Arial" charset="0"/>
                <a:cs typeface="Arial" charset="0"/>
              </a:rPr>
              <a:t>automation </a:t>
            </a:r>
            <a:r>
              <a:rPr lang="en-US" sz="1400" dirty="0">
                <a:latin typeface="Century Gothic" panose="020B0502020202020204" pitchFamily="34" charset="0"/>
                <a:ea typeface="Arial" charset="0"/>
                <a:cs typeface="Arial" charset="0"/>
              </a:rPr>
              <a:t>technology</a:t>
            </a:r>
            <a:endParaRPr lang="de-DE" sz="1400" dirty="0">
              <a:latin typeface="Century Gothic" panose="020B0502020202020204" pitchFamily="34" charset="0"/>
              <a:ea typeface="Arial" charset="0"/>
              <a:cs typeface="Arial" charset="0"/>
            </a:endParaRPr>
          </a:p>
        </p:txBody>
      </p:sp>
      <p:sp>
        <p:nvSpPr>
          <p:cNvPr id="6" name="Textplatzhalter 1"/>
          <p:cNvSpPr txBox="1">
            <a:spLocks/>
          </p:cNvSpPr>
          <p:nvPr/>
        </p:nvSpPr>
        <p:spPr>
          <a:xfrm>
            <a:off x="262558" y="591175"/>
            <a:ext cx="5051394" cy="336550"/>
          </a:xfrm>
          <a:prstGeom prst="rect">
            <a:avLst/>
          </a:prstGeom>
        </p:spPr>
        <p:txBody>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e-DE" sz="1800" dirty="0">
                <a:latin typeface="Century Gothic" panose="020B0502020202020204" pitchFamily="34" charset="0"/>
                <a:cs typeface="Arial" panose="020B0604020202020204" pitchFamily="34" charset="0"/>
              </a:rPr>
              <a:t>Research </a:t>
            </a:r>
            <a:r>
              <a:rPr lang="de-DE" sz="1800" dirty="0" err="1">
                <a:latin typeface="Century Gothic" panose="020B0502020202020204" pitchFamily="34" charset="0"/>
                <a:cs typeface="Arial" panose="020B0604020202020204" pitchFamily="34" charset="0"/>
              </a:rPr>
              <a:t>and</a:t>
            </a:r>
            <a:r>
              <a:rPr lang="de-DE" sz="1800" dirty="0">
                <a:latin typeface="Century Gothic" panose="020B0502020202020204" pitchFamily="34" charset="0"/>
                <a:cs typeface="Arial" panose="020B0604020202020204" pitchFamily="34" charset="0"/>
              </a:rPr>
              <a:t> Development</a:t>
            </a:r>
          </a:p>
        </p:txBody>
      </p:sp>
      <p:pic>
        <p:nvPicPr>
          <p:cNvPr id="7" name="Picture 4" descr="C:\Users\DRoll\Desktop\IE-Präsentation\Bilder\IMG_6094.jpg"/>
          <p:cNvPicPr>
            <a:picLocks noChangeAspect="1" noChangeArrowheads="1"/>
          </p:cNvPicPr>
          <p:nvPr/>
        </p:nvPicPr>
        <p:blipFill>
          <a:blip r:embed="rId3" cstate="print">
            <a:extLst>
              <a:ext uri="{28A0092B-C50C-407E-A947-70E740481C1C}">
                <a14:useLocalDpi xmlns:a14="http://schemas.microsoft.com/office/drawing/2010/main" val="0"/>
              </a:ext>
            </a:extLst>
          </a:blip>
          <a:srcRect t="22" b="22"/>
          <a:stretch>
            <a:fillRect/>
          </a:stretch>
        </p:blipFill>
        <p:spPr bwMode="auto">
          <a:xfrm>
            <a:off x="388938" y="1252538"/>
            <a:ext cx="2592691" cy="35060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03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2"/>
          <p:cNvSpPr>
            <a:spLocks noGrp="1"/>
          </p:cNvSpPr>
          <p:nvPr>
            <p:ph type="body" sz="quarter" idx="4294967295"/>
          </p:nvPr>
        </p:nvSpPr>
        <p:spPr>
          <a:xfrm>
            <a:off x="262559" y="3362313"/>
            <a:ext cx="8609979" cy="1138238"/>
          </a:xfrm>
          <a:prstGeom prst="rect">
            <a:avLst/>
          </a:prstGeom>
        </p:spPr>
        <p:txBody>
          <a:bodyPr wrap="square">
            <a:spAutoFit/>
          </a:bodyPr>
          <a:lstStyle/>
          <a:p>
            <a:pPr>
              <a:lnSpc>
                <a:spcPct val="150000"/>
              </a:lnSpc>
              <a:buClr>
                <a:srgbClr val="FAC607"/>
              </a:buClr>
              <a:buFont typeface="Wingdings" panose="05000000000000000000" pitchFamily="2" charset="2"/>
              <a:buChar char="§"/>
            </a:pPr>
            <a:r>
              <a:rPr lang="en-US" sz="1400" dirty="0">
                <a:latin typeface="Century Gothic" panose="020B0502020202020204" pitchFamily="34" charset="0"/>
                <a:cs typeface="Arial" pitchFamily="34" charset="0"/>
              </a:rPr>
              <a:t>Modern SMD assembly lines for small and large series</a:t>
            </a:r>
          </a:p>
          <a:p>
            <a:pPr>
              <a:lnSpc>
                <a:spcPct val="150000"/>
              </a:lnSpc>
              <a:buClr>
                <a:srgbClr val="FAC607"/>
              </a:buClr>
              <a:buFont typeface="Wingdings" panose="05000000000000000000" pitchFamily="2" charset="2"/>
              <a:buChar char="§"/>
            </a:pPr>
            <a:r>
              <a:rPr lang="en-US" sz="1400" dirty="0">
                <a:latin typeface="Century Gothic" panose="020B0502020202020204" pitchFamily="34" charset="0"/>
                <a:cs typeface="Arial" pitchFamily="34" charset="0"/>
              </a:rPr>
              <a:t>Separate SMD assembly line for prototype and small series production</a:t>
            </a:r>
          </a:p>
          <a:p>
            <a:pPr>
              <a:lnSpc>
                <a:spcPct val="150000"/>
              </a:lnSpc>
              <a:buClr>
                <a:srgbClr val="FAC607"/>
              </a:buClr>
              <a:buFont typeface="Wingdings" panose="05000000000000000000" pitchFamily="2" charset="2"/>
              <a:buChar char="§"/>
            </a:pPr>
            <a:r>
              <a:rPr lang="en-US" sz="1400" dirty="0">
                <a:latin typeface="Century Gothic" panose="020B0502020202020204" pitchFamily="34" charset="0"/>
                <a:cs typeface="Arial" pitchFamily="34" charset="0"/>
              </a:rPr>
              <a:t>Conventional assembly lines for THT components</a:t>
            </a:r>
            <a:endParaRPr lang="de-DE" sz="1400" dirty="0">
              <a:solidFill>
                <a:schemeClr val="tx1"/>
              </a:solidFill>
              <a:latin typeface="Century Gothic" panose="020B0502020202020204" pitchFamily="34" charset="0"/>
              <a:cs typeface="Arial" pitchFamily="34" charset="0"/>
            </a:endParaRPr>
          </a:p>
        </p:txBody>
      </p:sp>
      <p:pic>
        <p:nvPicPr>
          <p:cNvPr id="3" name="Grafik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53910" y="1451889"/>
            <a:ext cx="2383129" cy="1720650"/>
          </a:xfrm>
          <a:prstGeom prst="rect">
            <a:avLst/>
          </a:prstGeom>
          <a:noFill/>
          <a:effectLst>
            <a:outerShdw blurRad="50800" dist="38100" dir="8100000" algn="tr" rotWithShape="0">
              <a:prstClr val="black">
                <a:alpha val="40000"/>
              </a:prstClr>
            </a:outerShdw>
          </a:effectLst>
        </p:spPr>
      </p:pic>
      <p:pic>
        <p:nvPicPr>
          <p:cNvPr id="8" name="Picture 3"/>
          <p:cNvPicPr preferRelativeResize="0">
            <a:picLocks noChangeArrowheads="1"/>
          </p:cNvPicPr>
          <p:nvPr/>
        </p:nvPicPr>
        <p:blipFill rotWithShape="1">
          <a:blip r:embed="rId4" cstate="print">
            <a:extLst>
              <a:ext uri="{28A0092B-C50C-407E-A947-70E740481C1C}">
                <a14:useLocalDpi xmlns:a14="http://schemas.microsoft.com/office/drawing/2010/main"/>
              </a:ext>
            </a:extLst>
          </a:blip>
          <a:srcRect l="2286" t="13807" r="2269" b="610"/>
          <a:stretch/>
        </p:blipFill>
        <p:spPr bwMode="auto">
          <a:xfrm>
            <a:off x="5631818" y="1436649"/>
            <a:ext cx="2559496" cy="173589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Grafik 5" descr="image006"/>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90199" y="1451889"/>
            <a:ext cx="2572800" cy="172065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platzhalter 1"/>
          <p:cNvSpPr txBox="1">
            <a:spLocks/>
          </p:cNvSpPr>
          <p:nvPr/>
        </p:nvSpPr>
        <p:spPr>
          <a:xfrm>
            <a:off x="270178" y="599642"/>
            <a:ext cx="5051394" cy="336550"/>
          </a:xfrm>
          <a:prstGeom prst="rect">
            <a:avLst/>
          </a:prstGeom>
        </p:spPr>
        <p:txBody>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e-DE" sz="1800" dirty="0" err="1">
                <a:latin typeface="Century Gothic" panose="020B0502020202020204" pitchFamily="34" charset="0"/>
                <a:cs typeface="Arial" panose="020B0604020202020204" pitchFamily="34" charset="0"/>
              </a:rPr>
              <a:t>Assembly</a:t>
            </a:r>
            <a:r>
              <a:rPr lang="de-DE" sz="1800" dirty="0">
                <a:latin typeface="Century Gothic" panose="020B0502020202020204" pitchFamily="34" charset="0"/>
                <a:cs typeface="Arial" panose="020B0604020202020204" pitchFamily="34" charset="0"/>
              </a:rPr>
              <a:t> (SMD / THT)</a:t>
            </a:r>
          </a:p>
        </p:txBody>
      </p:sp>
    </p:spTree>
    <p:extLst>
      <p:ext uri="{BB962C8B-B14F-4D97-AF65-F5344CB8AC3E}">
        <p14:creationId xmlns:p14="http://schemas.microsoft.com/office/powerpoint/2010/main" val="353471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1"/>
          <p:cNvSpPr txBox="1">
            <a:spLocks/>
          </p:cNvSpPr>
          <p:nvPr/>
        </p:nvSpPr>
        <p:spPr>
          <a:xfrm>
            <a:off x="270178" y="599642"/>
            <a:ext cx="5051394" cy="336550"/>
          </a:xfrm>
          <a:prstGeom prst="rect">
            <a:avLst/>
          </a:prstGeom>
        </p:spPr>
        <p:txBody>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spcBef>
                <a:spcPts val="0"/>
              </a:spcBef>
              <a:buNone/>
            </a:pPr>
            <a:r>
              <a:rPr lang="de-DE" sz="1800" dirty="0" smtClean="0">
                <a:solidFill>
                  <a:prstClr val="black"/>
                </a:solidFill>
                <a:latin typeface="Century Gothic" panose="020B0502020202020204" pitchFamily="34" charset="0"/>
                <a:cs typeface="Arial" panose="020B0604020202020204" pitchFamily="34" charset="0"/>
              </a:rPr>
              <a:t>Products</a:t>
            </a:r>
            <a:r>
              <a:rPr lang="de-DE" sz="1800" dirty="0">
                <a:solidFill>
                  <a:prstClr val="black"/>
                </a:solidFill>
                <a:latin typeface="Century Gothic" panose="020B0502020202020204" pitchFamily="34" charset="0"/>
                <a:cs typeface="Arial" panose="020B0604020202020204" pitchFamily="34" charset="0"/>
              </a:rPr>
              <a:t>: LED </a:t>
            </a:r>
            <a:r>
              <a:rPr lang="de-DE" sz="1800" dirty="0" err="1" smtClean="0">
                <a:solidFill>
                  <a:prstClr val="black"/>
                </a:solidFill>
                <a:latin typeface="Century Gothic" panose="020B0502020202020204" pitchFamily="34" charset="0"/>
                <a:cs typeface="Arial" panose="020B0604020202020204" pitchFamily="34" charset="0"/>
              </a:rPr>
              <a:t>Applications</a:t>
            </a:r>
            <a:endParaRPr lang="de-DE" sz="1800" dirty="0">
              <a:solidFill>
                <a:prstClr val="black"/>
              </a:solidFill>
              <a:latin typeface="Century Gothic" panose="020B0502020202020204" pitchFamily="34" charset="0"/>
              <a:cs typeface="Arial" panose="020B0604020202020204" pitchFamily="34" charset="0"/>
            </a:endParaRPr>
          </a:p>
          <a:p>
            <a:pPr marL="0" lvl="0" indent="0">
              <a:spcBef>
                <a:spcPts val="0"/>
              </a:spcBef>
              <a:buNone/>
            </a:pPr>
            <a:endParaRPr lang="de-DE" sz="1800" dirty="0">
              <a:solidFill>
                <a:prstClr val="black"/>
              </a:solidFill>
              <a:latin typeface="Century Gothic" panose="020B0502020202020204" pitchFamily="34" charset="0"/>
              <a:cs typeface="Arial" panose="020B0604020202020204" pitchFamily="34" charset="0"/>
            </a:endParaRPr>
          </a:p>
        </p:txBody>
      </p:sp>
      <p:pic>
        <p:nvPicPr>
          <p:cNvPr id="9" name="Picture 5" descr="C:\Users\DRoll\Desktop\lentos8.jpg"/>
          <p:cNvPicPr preferRelativeResize="0">
            <a:picLocks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291078" y="2984024"/>
            <a:ext cx="2880000" cy="175680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7" descr="C:\Users\DRoll\Desktop\1280x.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289765" y="1127707"/>
            <a:ext cx="2881313" cy="1757363"/>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8" descr="C:\Users\DRoll\Desktop\Slinky-Springs-to-Fame-Rehberger-Bruecke-II.jpg"/>
          <p:cNvPicPr preferRelativeResize="0">
            <a:picLocks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482446" y="1127707"/>
            <a:ext cx="2592288" cy="360000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1" descr="C:\Users\DRoll\Desktop\roh_78431.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87688" y="2983461"/>
            <a:ext cx="2881313" cy="1757363"/>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9" descr="C:\Users\DRoll\Desktop\Power-LED-Leiste-150mm-6-x-4-Chip-10mm-LEDs-12V-weiss.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83720" y="1138238"/>
            <a:ext cx="2889250" cy="1763712"/>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91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0823" y="343992"/>
            <a:ext cx="336010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altLang="de-DE" sz="1600" b="1" dirty="0" smtClean="0">
                <a:latin typeface="Century Gothic" panose="020B0502020202020204" pitchFamily="34" charset="0"/>
                <a:cs typeface="Arial"/>
              </a:rPr>
              <a:t>Project BMW</a:t>
            </a:r>
            <a:r>
              <a:rPr lang="de-DE" altLang="de-DE" dirty="0" smtClean="0">
                <a:solidFill>
                  <a:schemeClr val="tx2"/>
                </a:solidFill>
                <a:latin typeface="Century Gothic" panose="020B0502020202020204" pitchFamily="34" charset="0"/>
              </a:rPr>
              <a:t> </a:t>
            </a:r>
            <a:r>
              <a:rPr lang="de-DE" altLang="de-DE" sz="1600" b="1" dirty="0">
                <a:latin typeface="Century Gothic" panose="020B0502020202020204" pitchFamily="34" charset="0"/>
                <a:cs typeface="Arial"/>
              </a:rPr>
              <a:t>Welt</a:t>
            </a:r>
            <a:r>
              <a:rPr lang="de-DE" altLang="de-DE" dirty="0">
                <a:solidFill>
                  <a:schemeClr val="tx2"/>
                </a:solidFill>
                <a:latin typeface="Century Gothic" panose="020B0502020202020204" pitchFamily="34" charset="0"/>
              </a:rPr>
              <a:t> </a:t>
            </a:r>
            <a:r>
              <a:rPr lang="de-DE" altLang="de-DE" sz="1600" b="1" dirty="0" err="1" smtClean="0">
                <a:latin typeface="Century Gothic" panose="020B0502020202020204" pitchFamily="34" charset="0"/>
                <a:cs typeface="Arial"/>
              </a:rPr>
              <a:t>München_D</a:t>
            </a:r>
            <a:endParaRPr lang="de-DE" altLang="de-DE" sz="1600" b="1" dirty="0" smtClean="0">
              <a:latin typeface="Century Gothic" panose="020B0502020202020204" pitchFamily="34" charset="0"/>
              <a:cs typeface="Arial"/>
            </a:endParaRPr>
          </a:p>
          <a:p>
            <a:r>
              <a:rPr lang="de-DE" altLang="de-DE" sz="1600" b="1" dirty="0" smtClean="0">
                <a:latin typeface="Century Gothic" panose="020B0502020202020204" pitchFamily="34" charset="0"/>
                <a:cs typeface="Arial"/>
              </a:rPr>
              <a:t>„BMW </a:t>
            </a:r>
            <a:r>
              <a:rPr lang="de-DE" altLang="de-DE" sz="1600" b="1" dirty="0" err="1" smtClean="0">
                <a:latin typeface="Century Gothic" panose="020B0502020202020204" pitchFamily="34" charset="0"/>
                <a:cs typeface="Arial"/>
              </a:rPr>
              <a:t>world</a:t>
            </a:r>
            <a:r>
              <a:rPr lang="de-DE" altLang="de-DE" sz="1600" b="1" dirty="0" smtClean="0">
                <a:latin typeface="Century Gothic" panose="020B0502020202020204" pitchFamily="34" charset="0"/>
                <a:cs typeface="Arial"/>
              </a:rPr>
              <a:t> </a:t>
            </a:r>
            <a:r>
              <a:rPr lang="de-DE" altLang="de-DE" sz="1600" b="1" dirty="0" err="1" smtClean="0">
                <a:latin typeface="Century Gothic" panose="020B0502020202020204" pitchFamily="34" charset="0"/>
                <a:cs typeface="Arial"/>
              </a:rPr>
              <a:t>munich</a:t>
            </a:r>
            <a:r>
              <a:rPr lang="de-DE" altLang="de-DE" sz="1600" b="1" dirty="0" smtClean="0">
                <a:latin typeface="Century Gothic" panose="020B0502020202020204" pitchFamily="34" charset="0"/>
                <a:cs typeface="Arial"/>
              </a:rPr>
              <a:t>“</a:t>
            </a:r>
            <a:endParaRPr lang="de-DE" altLang="de-DE" sz="1600" b="1" dirty="0">
              <a:latin typeface="Century Gothic" panose="020B0502020202020204" pitchFamily="34" charset="0"/>
              <a:cs typeface="Arial"/>
            </a:endParaRPr>
          </a:p>
        </p:txBody>
      </p:sp>
      <p:sp>
        <p:nvSpPr>
          <p:cNvPr id="3" name="Line 5"/>
          <p:cNvSpPr>
            <a:spLocks noChangeShapeType="1"/>
          </p:cNvSpPr>
          <p:nvPr/>
        </p:nvSpPr>
        <p:spPr bwMode="auto">
          <a:xfrm>
            <a:off x="3814763" y="6858000"/>
            <a:ext cx="97064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lstStyle/>
          <a:p>
            <a:endParaRPr lang="de-DE"/>
          </a:p>
        </p:txBody>
      </p:sp>
      <p:sp>
        <p:nvSpPr>
          <p:cNvPr id="4" name="Line 6"/>
          <p:cNvSpPr>
            <a:spLocks noChangeShapeType="1"/>
          </p:cNvSpPr>
          <p:nvPr/>
        </p:nvSpPr>
        <p:spPr bwMode="auto">
          <a:xfrm>
            <a:off x="3814763" y="4049713"/>
            <a:ext cx="0" cy="230699"/>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lstStyle/>
          <a:p>
            <a:endParaRPr lang="de-DE"/>
          </a:p>
        </p:txBody>
      </p:sp>
      <p:sp>
        <p:nvSpPr>
          <p:cNvPr id="5" name="Line 8"/>
          <p:cNvSpPr>
            <a:spLocks noChangeShapeType="1"/>
          </p:cNvSpPr>
          <p:nvPr/>
        </p:nvSpPr>
        <p:spPr bwMode="auto">
          <a:xfrm>
            <a:off x="3814763" y="4448175"/>
            <a:ext cx="0" cy="23621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lstStyle/>
          <a:p>
            <a:endParaRPr lang="de-DE"/>
          </a:p>
        </p:txBody>
      </p:sp>
      <p:sp>
        <p:nvSpPr>
          <p:cNvPr id="6" name="Line 10"/>
          <p:cNvSpPr>
            <a:spLocks noChangeShapeType="1"/>
          </p:cNvSpPr>
          <p:nvPr/>
        </p:nvSpPr>
        <p:spPr bwMode="auto">
          <a:xfrm>
            <a:off x="3814763" y="4856163"/>
            <a:ext cx="0" cy="23253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lstStyle/>
          <a:p>
            <a:endParaRPr lang="de-DE"/>
          </a:p>
        </p:txBody>
      </p:sp>
      <p:sp>
        <p:nvSpPr>
          <p:cNvPr id="7" name="Line 12"/>
          <p:cNvSpPr>
            <a:spLocks noChangeShapeType="1"/>
          </p:cNvSpPr>
          <p:nvPr/>
        </p:nvSpPr>
        <p:spPr bwMode="auto">
          <a:xfrm>
            <a:off x="3814763" y="5257800"/>
            <a:ext cx="0" cy="231619"/>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lstStyle/>
          <a:p>
            <a:endParaRPr lang="de-DE"/>
          </a:p>
        </p:txBody>
      </p:sp>
      <p:sp>
        <p:nvSpPr>
          <p:cNvPr id="8" name="Line 14"/>
          <p:cNvSpPr>
            <a:spLocks noChangeShapeType="1"/>
          </p:cNvSpPr>
          <p:nvPr/>
        </p:nvSpPr>
        <p:spPr bwMode="auto">
          <a:xfrm>
            <a:off x="3814763" y="5657851"/>
            <a:ext cx="0" cy="2307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lstStyle/>
          <a:p>
            <a:endParaRPr lang="de-DE"/>
          </a:p>
        </p:txBody>
      </p:sp>
      <p:sp>
        <p:nvSpPr>
          <p:cNvPr id="9" name="Line 16"/>
          <p:cNvSpPr>
            <a:spLocks noChangeShapeType="1"/>
          </p:cNvSpPr>
          <p:nvPr/>
        </p:nvSpPr>
        <p:spPr bwMode="auto">
          <a:xfrm>
            <a:off x="3814763" y="6056313"/>
            <a:ext cx="0" cy="23253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lstStyle/>
          <a:p>
            <a:endParaRPr lang="de-DE"/>
          </a:p>
        </p:txBody>
      </p:sp>
      <p:sp>
        <p:nvSpPr>
          <p:cNvPr id="10" name="Line 18"/>
          <p:cNvSpPr>
            <a:spLocks noChangeShapeType="1"/>
          </p:cNvSpPr>
          <p:nvPr/>
        </p:nvSpPr>
        <p:spPr bwMode="auto">
          <a:xfrm>
            <a:off x="3814763" y="6457950"/>
            <a:ext cx="0" cy="231619"/>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lstStyle/>
          <a:p>
            <a:endParaRPr lang="de-DE"/>
          </a:p>
        </p:txBody>
      </p:sp>
      <p:pic>
        <p:nvPicPr>
          <p:cNvPr id="11" name="Picture 22" descr="FM Quad ohne Schri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8738" y="343992"/>
            <a:ext cx="2446701" cy="2902585"/>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3" descr="Musterflüg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19" y="1553752"/>
            <a:ext cx="3416249" cy="221598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5" descr="Bild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0929" y="343992"/>
            <a:ext cx="2515869" cy="21186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3768" y="3146614"/>
            <a:ext cx="3485197" cy="1806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2348081"/>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992" y="409408"/>
            <a:ext cx="719328" cy="719328"/>
          </a:xfrm>
          <a:prstGeom prst="rect">
            <a:avLst/>
          </a:prstGeom>
        </p:spPr>
      </p:pic>
      <p:pic>
        <p:nvPicPr>
          <p:cNvPr id="11" name="Picture 2" descr="C:\Users\DRoll\Desktop\STG-Beikirch_Schaltschrank_frontal-fokus.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90276" y="1524503"/>
            <a:ext cx="2257272" cy="31878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J:\01 Marketing\02 Fotos\01 Produkte\07 Steuerungen\Kompaktzentrale\Kompaktzentrale_2A.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697480" y="2621955"/>
            <a:ext cx="1414650" cy="1008000"/>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J:\01 Marketing\02 Fotos\01 Produkte\02_KatalogFotos_2011_ jpg\F_Steuerzentralen\RWA-Kompaktzentralen\TRZ Plus Comfort.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697481" y="1552866"/>
            <a:ext cx="1414650" cy="1008000"/>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2" descr="C:\Users\DRoll\Desktop\Wind_Regen_Zentrale_WRZ_40M_10G_Schalter_13388000035.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697480" y="3688497"/>
            <a:ext cx="1414650" cy="1008000"/>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platzhalter 2"/>
          <p:cNvSpPr txBox="1">
            <a:spLocks/>
          </p:cNvSpPr>
          <p:nvPr/>
        </p:nvSpPr>
        <p:spPr>
          <a:xfrm>
            <a:off x="4564063" y="1863563"/>
            <a:ext cx="4595178" cy="2188291"/>
          </a:xfrm>
          <a:prstGeom prst="rect">
            <a:avLst/>
          </a:prstGeom>
        </p:spPr>
        <p:txBody>
          <a:bodyPr wrap="square">
            <a:sp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800" b="1" kern="1200">
                <a:solidFill>
                  <a:schemeClr val="tx1"/>
                </a:solidFill>
                <a:latin typeface="Arial" pitchFamily="34" charset="0"/>
                <a:ea typeface="+mn-ea"/>
                <a:cs typeface="Arial" pitchFamily="34" charset="0"/>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10000"/>
              </a:lnSpc>
              <a:spcAft>
                <a:spcPts val="800"/>
              </a:spcAft>
              <a:buClr>
                <a:srgbClr val="FAC607"/>
              </a:buClr>
              <a:buFont typeface="Wingdings" panose="05000000000000000000" pitchFamily="2" charset="2"/>
              <a:buChar char="§"/>
            </a:pPr>
            <a:r>
              <a:rPr lang="en-US" sz="1400" b="0" dirty="0">
                <a:latin typeface="Century Gothic" panose="020B0502020202020204" pitchFamily="34" charset="0"/>
                <a:ea typeface="Arial" charset="0"/>
                <a:cs typeface="Arial" charset="0"/>
              </a:rPr>
              <a:t>SHEV and ventilation controls from 2 A to 192 A with innovative software solutions for extensive configuration </a:t>
            </a:r>
            <a:r>
              <a:rPr lang="en-US" sz="1400" b="0" dirty="0" smtClean="0">
                <a:latin typeface="Century Gothic" panose="020B0502020202020204" pitchFamily="34" charset="0"/>
                <a:ea typeface="Arial" charset="0"/>
                <a:cs typeface="Arial" charset="0"/>
              </a:rPr>
              <a:t>options </a:t>
            </a:r>
            <a:endParaRPr lang="de-DE" sz="1400" b="0" dirty="0">
              <a:latin typeface="Century Gothic" panose="020B0502020202020204" pitchFamily="34" charset="0"/>
              <a:ea typeface="Arial" charset="0"/>
              <a:cs typeface="Arial" charset="0"/>
            </a:endParaRPr>
          </a:p>
          <a:p>
            <a:pPr marL="285750" indent="-285750">
              <a:lnSpc>
                <a:spcPct val="110000"/>
              </a:lnSpc>
              <a:spcAft>
                <a:spcPts val="800"/>
              </a:spcAft>
              <a:buClr>
                <a:srgbClr val="FAC607"/>
              </a:buClr>
              <a:buFont typeface="Wingdings" panose="05000000000000000000" pitchFamily="2" charset="2"/>
              <a:buChar char="§"/>
            </a:pPr>
            <a:r>
              <a:rPr lang="de-DE" sz="1400" b="0" dirty="0" smtClean="0">
                <a:latin typeface="Century Gothic" panose="020B0502020202020204" pitchFamily="34" charset="0"/>
                <a:ea typeface="Arial" charset="0"/>
                <a:cs typeface="Arial" charset="0"/>
              </a:rPr>
              <a:t>SHE </a:t>
            </a:r>
            <a:r>
              <a:rPr lang="de-DE" sz="1400" b="0" dirty="0" err="1" smtClean="0">
                <a:latin typeface="Century Gothic" panose="020B0502020202020204" pitchFamily="34" charset="0"/>
                <a:ea typeface="Arial" charset="0"/>
                <a:cs typeface="Arial" charset="0"/>
              </a:rPr>
              <a:t>manual</a:t>
            </a:r>
            <a:r>
              <a:rPr lang="de-DE" sz="1400" b="0" dirty="0" smtClean="0">
                <a:latin typeface="Century Gothic" panose="020B0502020202020204" pitchFamily="34" charset="0"/>
                <a:ea typeface="Arial" charset="0"/>
                <a:cs typeface="Arial" charset="0"/>
              </a:rPr>
              <a:t> </a:t>
            </a:r>
            <a:r>
              <a:rPr lang="de-DE" sz="1400" b="0" dirty="0" err="1" smtClean="0">
                <a:latin typeface="Century Gothic" panose="020B0502020202020204" pitchFamily="34" charset="0"/>
                <a:ea typeface="Arial" charset="0"/>
                <a:cs typeface="Arial" charset="0"/>
              </a:rPr>
              <a:t>call</a:t>
            </a:r>
            <a:r>
              <a:rPr lang="de-DE" sz="1400" b="0" dirty="0" smtClean="0">
                <a:latin typeface="Century Gothic" panose="020B0502020202020204" pitchFamily="34" charset="0"/>
                <a:ea typeface="Arial" charset="0"/>
                <a:cs typeface="Arial" charset="0"/>
              </a:rPr>
              <a:t> </a:t>
            </a:r>
            <a:r>
              <a:rPr lang="de-DE" sz="1400" b="0" dirty="0" err="1" smtClean="0">
                <a:latin typeface="Century Gothic" panose="020B0502020202020204" pitchFamily="34" charset="0"/>
                <a:ea typeface="Arial" charset="0"/>
                <a:cs typeface="Arial" charset="0"/>
              </a:rPr>
              <a:t>points</a:t>
            </a:r>
            <a:r>
              <a:rPr lang="de-DE" sz="1400" b="0" dirty="0" smtClean="0">
                <a:latin typeface="Century Gothic" panose="020B0502020202020204" pitchFamily="34" charset="0"/>
                <a:ea typeface="Arial" charset="0"/>
                <a:cs typeface="Arial" charset="0"/>
              </a:rPr>
              <a:t> </a:t>
            </a:r>
            <a:r>
              <a:rPr lang="de-DE" sz="1400" b="0" dirty="0" err="1" smtClean="0">
                <a:latin typeface="Century Gothic" panose="020B0502020202020204" pitchFamily="34" charset="0"/>
                <a:ea typeface="Arial" charset="0"/>
                <a:cs typeface="Arial" charset="0"/>
              </a:rPr>
              <a:t>and</a:t>
            </a:r>
            <a:r>
              <a:rPr lang="de-DE" sz="1400" b="0" dirty="0" smtClean="0">
                <a:latin typeface="Century Gothic" panose="020B0502020202020204" pitchFamily="34" charset="0"/>
                <a:ea typeface="Arial" charset="0"/>
                <a:cs typeface="Arial" charset="0"/>
              </a:rPr>
              <a:t> </a:t>
            </a:r>
            <a:r>
              <a:rPr lang="de-DE" sz="1400" b="0" dirty="0" err="1" smtClean="0">
                <a:latin typeface="Century Gothic" panose="020B0502020202020204" pitchFamily="34" charset="0"/>
                <a:ea typeface="Arial" charset="0"/>
                <a:cs typeface="Arial" charset="0"/>
              </a:rPr>
              <a:t>vent</a:t>
            </a:r>
            <a:r>
              <a:rPr lang="de-DE" sz="1400" b="0" dirty="0" smtClean="0">
                <a:latin typeface="Century Gothic" panose="020B0502020202020204" pitchFamily="34" charset="0"/>
                <a:ea typeface="Arial" charset="0"/>
                <a:cs typeface="Arial" charset="0"/>
              </a:rPr>
              <a:t> </a:t>
            </a:r>
            <a:r>
              <a:rPr lang="de-DE" sz="1400" b="0" dirty="0" err="1" smtClean="0">
                <a:latin typeface="Century Gothic" panose="020B0502020202020204" pitchFamily="34" charset="0"/>
                <a:ea typeface="Arial" charset="0"/>
                <a:cs typeface="Arial" charset="0"/>
              </a:rPr>
              <a:t>switches</a:t>
            </a:r>
            <a:endParaRPr lang="de-DE" sz="1400" b="0" dirty="0">
              <a:latin typeface="Century Gothic" panose="020B0502020202020204" pitchFamily="34" charset="0"/>
              <a:ea typeface="Arial" charset="0"/>
              <a:cs typeface="Arial" charset="0"/>
            </a:endParaRPr>
          </a:p>
          <a:p>
            <a:pPr marL="285750" indent="-285750">
              <a:lnSpc>
                <a:spcPct val="110000"/>
              </a:lnSpc>
              <a:spcAft>
                <a:spcPts val="800"/>
              </a:spcAft>
              <a:buClr>
                <a:srgbClr val="FAC607"/>
              </a:buClr>
              <a:buFont typeface="Wingdings" panose="05000000000000000000" pitchFamily="2" charset="2"/>
              <a:buChar char="§"/>
            </a:pPr>
            <a:r>
              <a:rPr lang="de-DE" sz="1400" b="0" dirty="0" smtClean="0">
                <a:latin typeface="Century Gothic" panose="020B0502020202020204" pitchFamily="34" charset="0"/>
                <a:ea typeface="Arial" charset="0"/>
                <a:cs typeface="Arial" charset="0"/>
              </a:rPr>
              <a:t>Smoke </a:t>
            </a:r>
            <a:r>
              <a:rPr lang="de-DE" sz="1400" b="0" dirty="0" err="1" smtClean="0">
                <a:latin typeface="Century Gothic" panose="020B0502020202020204" pitchFamily="34" charset="0"/>
                <a:ea typeface="Arial" charset="0"/>
                <a:cs typeface="Arial" charset="0"/>
              </a:rPr>
              <a:t>detectors</a:t>
            </a:r>
            <a:endParaRPr lang="de-DE" sz="1400" b="0" dirty="0">
              <a:latin typeface="Century Gothic" panose="020B0502020202020204" pitchFamily="34" charset="0"/>
              <a:ea typeface="Arial" charset="0"/>
              <a:cs typeface="Arial" charset="0"/>
            </a:endParaRPr>
          </a:p>
          <a:p>
            <a:pPr marL="285750" indent="-285750">
              <a:lnSpc>
                <a:spcPct val="110000"/>
              </a:lnSpc>
              <a:spcAft>
                <a:spcPts val="800"/>
              </a:spcAft>
              <a:buClr>
                <a:srgbClr val="FAC607"/>
              </a:buClr>
              <a:buFont typeface="Wingdings" panose="05000000000000000000" pitchFamily="2" charset="2"/>
              <a:buChar char="§"/>
            </a:pPr>
            <a:r>
              <a:rPr lang="en-US" sz="1400" b="0" dirty="0">
                <a:latin typeface="Century Gothic" panose="020B0502020202020204" pitchFamily="34" charset="0"/>
                <a:ea typeface="Arial" charset="0"/>
                <a:cs typeface="Arial" charset="0"/>
              </a:rPr>
              <a:t>Different types of sensors (wind/rain, humidity, temperature)</a:t>
            </a:r>
          </a:p>
        </p:txBody>
      </p:sp>
      <p:sp>
        <p:nvSpPr>
          <p:cNvPr id="17" name="Textplatzhalter 1"/>
          <p:cNvSpPr txBox="1">
            <a:spLocks/>
          </p:cNvSpPr>
          <p:nvPr/>
        </p:nvSpPr>
        <p:spPr>
          <a:xfrm>
            <a:off x="1310504" y="431800"/>
            <a:ext cx="4789862" cy="336550"/>
          </a:xfrm>
          <a:prstGeom prst="rect">
            <a:avLst/>
          </a:prstGeom>
        </p:spPr>
        <p:txBody>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de-DE" sz="1600" b="1" dirty="0">
              <a:latin typeface="Arial" panose="020B0604020202020204" pitchFamily="34" charset="0"/>
              <a:cs typeface="Arial" panose="020B0604020202020204" pitchFamily="34" charset="0"/>
            </a:endParaRPr>
          </a:p>
        </p:txBody>
      </p:sp>
      <p:sp>
        <p:nvSpPr>
          <p:cNvPr id="18" name="Textplatzhalter 1"/>
          <p:cNvSpPr txBox="1">
            <a:spLocks/>
          </p:cNvSpPr>
          <p:nvPr/>
        </p:nvSpPr>
        <p:spPr>
          <a:xfrm>
            <a:off x="1135244" y="600488"/>
            <a:ext cx="5337984" cy="413499"/>
          </a:xfrm>
          <a:prstGeom prst="rect">
            <a:avLst/>
          </a:prstGeom>
        </p:spPr>
        <p:txBody>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e-DE" sz="1800" dirty="0" err="1" smtClean="0">
                <a:latin typeface="Century Gothic" panose="020B0502020202020204" pitchFamily="34" charset="0"/>
                <a:cs typeface="Arial" panose="020B0604020202020204" pitchFamily="34" charset="0"/>
              </a:rPr>
              <a:t>Control</a:t>
            </a:r>
            <a:r>
              <a:rPr lang="de-DE" sz="1800" dirty="0" smtClean="0">
                <a:latin typeface="Century Gothic" panose="020B0502020202020204" pitchFamily="34" charset="0"/>
                <a:cs typeface="Arial" panose="020B0604020202020204" pitchFamily="34" charset="0"/>
              </a:rPr>
              <a:t> </a:t>
            </a:r>
            <a:r>
              <a:rPr lang="de-DE" sz="1800" dirty="0" err="1" smtClean="0">
                <a:latin typeface="Century Gothic" panose="020B0502020202020204" pitchFamily="34" charset="0"/>
                <a:cs typeface="Arial" panose="020B0604020202020204" pitchFamily="34" charset="0"/>
              </a:rPr>
              <a:t>panels</a:t>
            </a:r>
            <a:r>
              <a:rPr lang="de-DE" sz="1800" dirty="0" smtClean="0">
                <a:latin typeface="Century Gothic" panose="020B0502020202020204" pitchFamily="34" charset="0"/>
                <a:cs typeface="Arial" panose="020B0604020202020204" pitchFamily="34" charset="0"/>
              </a:rPr>
              <a:t> </a:t>
            </a:r>
            <a:r>
              <a:rPr lang="de-DE" sz="1800" dirty="0" err="1" smtClean="0">
                <a:latin typeface="Century Gothic" panose="020B0502020202020204" pitchFamily="34" charset="0"/>
                <a:cs typeface="Arial" panose="020B0604020202020204" pitchFamily="34" charset="0"/>
              </a:rPr>
              <a:t>for</a:t>
            </a:r>
            <a:r>
              <a:rPr lang="de-DE" sz="1800" dirty="0" smtClean="0">
                <a:latin typeface="Century Gothic" panose="020B0502020202020204" pitchFamily="34" charset="0"/>
                <a:cs typeface="Arial" panose="020B0604020202020204" pitchFamily="34" charset="0"/>
              </a:rPr>
              <a:t> SHE, SPS, </a:t>
            </a:r>
            <a:br>
              <a:rPr lang="de-DE" sz="1800" dirty="0" smtClean="0">
                <a:latin typeface="Century Gothic" panose="020B0502020202020204" pitchFamily="34" charset="0"/>
                <a:cs typeface="Arial" panose="020B0604020202020204" pitchFamily="34" charset="0"/>
              </a:rPr>
            </a:br>
            <a:r>
              <a:rPr lang="de-DE" sz="1800" dirty="0" err="1" smtClean="0">
                <a:latin typeface="Century Gothic" panose="020B0502020202020204" pitchFamily="34" charset="0"/>
                <a:cs typeface="Arial" panose="020B0604020202020204" pitchFamily="34" charset="0"/>
              </a:rPr>
              <a:t>Mechanical</a:t>
            </a:r>
            <a:r>
              <a:rPr lang="de-DE" sz="1800" dirty="0" smtClean="0">
                <a:latin typeface="Century Gothic" panose="020B0502020202020204" pitchFamily="34" charset="0"/>
                <a:cs typeface="Arial" panose="020B0604020202020204" pitchFamily="34" charset="0"/>
              </a:rPr>
              <a:t> Smoke </a:t>
            </a:r>
            <a:r>
              <a:rPr lang="de-DE" sz="1800" dirty="0" err="1" smtClean="0">
                <a:latin typeface="Century Gothic" panose="020B0502020202020204" pitchFamily="34" charset="0"/>
                <a:cs typeface="Arial" panose="020B0604020202020204" pitchFamily="34" charset="0"/>
              </a:rPr>
              <a:t>Extraction</a:t>
            </a:r>
            <a:r>
              <a:rPr lang="de-DE" sz="1800" dirty="0" smtClean="0">
                <a:latin typeface="Century Gothic" panose="020B0502020202020204" pitchFamily="34" charset="0"/>
                <a:cs typeface="Arial" panose="020B0604020202020204" pitchFamily="34" charset="0"/>
              </a:rPr>
              <a:t> </a:t>
            </a:r>
            <a:r>
              <a:rPr lang="de-DE" sz="1800" dirty="0" err="1" smtClean="0">
                <a:latin typeface="Century Gothic" panose="020B0502020202020204" pitchFamily="34" charset="0"/>
                <a:cs typeface="Arial" panose="020B0604020202020204" pitchFamily="34" charset="0"/>
              </a:rPr>
              <a:t>and</a:t>
            </a:r>
            <a:r>
              <a:rPr lang="de-DE" sz="1800" dirty="0" smtClean="0">
                <a:latin typeface="Century Gothic" panose="020B0502020202020204" pitchFamily="34" charset="0"/>
                <a:cs typeface="Arial" panose="020B0604020202020204" pitchFamily="34" charset="0"/>
              </a:rPr>
              <a:t> Ventilation</a:t>
            </a:r>
            <a:endParaRPr lang="de-DE" sz="1800" dirty="0">
              <a:latin typeface="Century Gothic" panose="020B0502020202020204" pitchFamily="34" charset="0"/>
              <a:cs typeface="Arial" panose="020B0604020202020204" pitchFamily="34" charset="0"/>
            </a:endParaRPr>
          </a:p>
          <a:p>
            <a:pPr marL="0" indent="0">
              <a:buNone/>
            </a:pPr>
            <a:endParaRPr lang="de-DE" sz="1800" dirty="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66959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p:cNvGrpSpPr/>
          <p:nvPr/>
        </p:nvGrpSpPr>
        <p:grpSpPr>
          <a:xfrm>
            <a:off x="3594869" y="1212211"/>
            <a:ext cx="850313" cy="1721866"/>
            <a:chOff x="3692527" y="1079041"/>
            <a:chExt cx="850313" cy="1721866"/>
          </a:xfrm>
        </p:grpSpPr>
        <p:sp>
          <p:nvSpPr>
            <p:cNvPr id="163" name="Rechteck 162"/>
            <p:cNvSpPr/>
            <p:nvPr/>
          </p:nvSpPr>
          <p:spPr>
            <a:xfrm>
              <a:off x="3721590" y="1639430"/>
              <a:ext cx="821250" cy="357780"/>
            </a:xfrm>
            <a:prstGeom prst="rect">
              <a:avLst/>
            </a:prstGeom>
          </p:spPr>
          <p:txBody>
            <a:bodyPr wrap="square" lIns="34281" tIns="17140" rIns="34281" bIns="17140">
              <a:spAutoFit/>
            </a:bodyPr>
            <a:lstStyle/>
            <a:p>
              <a:pPr defTabSz="914400"/>
              <a:r>
                <a:rPr lang="en-US" sz="700" dirty="0">
                  <a:solidFill>
                    <a:prstClr val="black"/>
                  </a:solidFill>
                  <a:latin typeface="Century Gothic" panose="020B0502020202020204" pitchFamily="34" charset="0"/>
                  <a:cs typeface="Arial" pitchFamily="34" charset="0"/>
                </a:rPr>
                <a:t>Completion of NSHE tests with all </a:t>
              </a:r>
              <a:r>
                <a:rPr lang="en-US" sz="700" dirty="0" err="1">
                  <a:solidFill>
                    <a:prstClr val="black"/>
                  </a:solidFill>
                  <a:latin typeface="Century Gothic" panose="020B0502020202020204" pitchFamily="34" charset="0"/>
                  <a:cs typeface="Arial" pitchFamily="34" charset="0"/>
                </a:rPr>
                <a:t>Schüco</a:t>
              </a:r>
              <a:r>
                <a:rPr lang="en-US" sz="700" dirty="0">
                  <a:solidFill>
                    <a:prstClr val="black"/>
                  </a:solidFill>
                  <a:latin typeface="Century Gothic" panose="020B0502020202020204" pitchFamily="34" charset="0"/>
                  <a:cs typeface="Arial" pitchFamily="34" charset="0"/>
                </a:rPr>
                <a:t>-Systems</a:t>
              </a:r>
            </a:p>
          </p:txBody>
        </p:sp>
        <p:pic>
          <p:nvPicPr>
            <p:cNvPr id="164" name="Picture 3"/>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3771770" y="1079041"/>
              <a:ext cx="661176" cy="450967"/>
            </a:xfrm>
            <a:prstGeom prst="rect">
              <a:avLst/>
            </a:prstGeom>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9" name="Group 27"/>
            <p:cNvGrpSpPr/>
            <p:nvPr/>
          </p:nvGrpSpPr>
          <p:grpSpPr>
            <a:xfrm>
              <a:off x="3692527" y="2517407"/>
              <a:ext cx="690635" cy="283500"/>
              <a:chOff x="10728153" y="8434481"/>
              <a:chExt cx="1671564" cy="756000"/>
            </a:xfrm>
          </p:grpSpPr>
          <p:sp>
            <p:nvSpPr>
              <p:cNvPr id="40" name="Rectangle 90"/>
              <p:cNvSpPr/>
              <p:nvPr/>
            </p:nvSpPr>
            <p:spPr>
              <a:xfrm>
                <a:off x="10728153" y="8434481"/>
                <a:ext cx="140683" cy="405241"/>
              </a:xfrm>
              <a:prstGeom prst="rect">
                <a:avLst/>
              </a:prstGeom>
              <a:solidFill>
                <a:sysClr val="window" lastClr="FFFFFF"/>
              </a:solidFill>
              <a:ln w="9525" cap="flat" cmpd="sng" algn="ctr">
                <a:noFill/>
                <a:prstDash val="solid"/>
              </a:ln>
              <a:effectLst/>
            </p:spPr>
            <p:txBody>
              <a:bodyPr rtlCol="0" anchor="ctr"/>
              <a:lstStyle/>
              <a:p>
                <a:pPr algn="ctr" defTabSz="342809">
                  <a:defRPr/>
                </a:pPr>
                <a:endParaRPr lang="de-DE" sz="700" kern="0" dirty="0">
                  <a:solidFill>
                    <a:sysClr val="window" lastClr="FFFFFF"/>
                  </a:solidFill>
                  <a:latin typeface="Arial"/>
                </a:endParaRPr>
              </a:p>
            </p:txBody>
          </p:sp>
          <p:sp>
            <p:nvSpPr>
              <p:cNvPr id="41" name="Rectangle 72"/>
              <p:cNvSpPr>
                <a:spLocks noChangeArrowheads="1"/>
              </p:cNvSpPr>
              <p:nvPr>
                <p:custDataLst>
                  <p:tags r:id="rId13"/>
                </p:custDataLst>
              </p:nvPr>
            </p:nvSpPr>
            <p:spPr bwMode="auto">
              <a:xfrm>
                <a:off x="10728153" y="8434481"/>
                <a:ext cx="1671564" cy="756000"/>
              </a:xfrm>
              <a:prstGeom prst="rect">
                <a:avLst/>
              </a:prstGeom>
              <a:solidFill>
                <a:srgbClr val="BFBFBF"/>
              </a:solidFill>
              <a:ln>
                <a:noFill/>
              </a:ln>
              <a:effectLst/>
              <a:extLst/>
            </p:spPr>
            <p:txBody>
              <a:bodyPr wrap="none" anchor="ctr">
                <a:noAutofit/>
              </a:bodyPr>
              <a:lstStyle/>
              <a:p>
                <a:pPr algn="ctr" defTabSz="342809" fontAlgn="base">
                  <a:spcBef>
                    <a:spcPct val="0"/>
                  </a:spcBef>
                  <a:spcAft>
                    <a:spcPct val="0"/>
                  </a:spcAft>
                  <a:defRPr/>
                </a:pPr>
                <a:r>
                  <a:rPr lang="de-DE" sz="900" kern="0" dirty="0" smtClean="0">
                    <a:solidFill>
                      <a:srgbClr val="000000"/>
                    </a:solidFill>
                    <a:ea typeface="ＭＳ Ｐゴシック" pitchFamily="34" charset="-128"/>
                    <a:cs typeface="Arial" charset="0"/>
                  </a:rPr>
                  <a:t>2006</a:t>
                </a:r>
                <a:endParaRPr lang="de-DE" sz="900" kern="0" dirty="0">
                  <a:solidFill>
                    <a:srgbClr val="000000"/>
                  </a:solidFill>
                  <a:ea typeface="ＭＳ Ｐゴシック" pitchFamily="34" charset="-128"/>
                  <a:cs typeface="Arial" charset="0"/>
                </a:endParaRPr>
              </a:p>
            </p:txBody>
          </p:sp>
        </p:grpSp>
      </p:grpSp>
      <p:grpSp>
        <p:nvGrpSpPr>
          <p:cNvPr id="8" name="Gruppieren 7"/>
          <p:cNvGrpSpPr/>
          <p:nvPr/>
        </p:nvGrpSpPr>
        <p:grpSpPr>
          <a:xfrm>
            <a:off x="4189412" y="2650577"/>
            <a:ext cx="1057196" cy="1499949"/>
            <a:chOff x="4287070" y="2517407"/>
            <a:chExt cx="1057196" cy="1499949"/>
          </a:xfrm>
        </p:grpSpPr>
        <p:pic>
          <p:nvPicPr>
            <p:cNvPr id="167" name="Picture 4"/>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4287070" y="2935999"/>
              <a:ext cx="888031" cy="261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Rechteck 167"/>
            <p:cNvSpPr/>
            <p:nvPr/>
          </p:nvSpPr>
          <p:spPr>
            <a:xfrm>
              <a:off x="4317947" y="3551854"/>
              <a:ext cx="1026319" cy="465502"/>
            </a:xfrm>
            <a:prstGeom prst="rect">
              <a:avLst/>
            </a:prstGeom>
          </p:spPr>
          <p:txBody>
            <a:bodyPr wrap="square" lIns="34281" tIns="17140" rIns="34281" bIns="17140">
              <a:spAutoFit/>
            </a:bodyPr>
            <a:lstStyle/>
            <a:p>
              <a:r>
                <a:rPr lang="en-US" sz="700" dirty="0" smtClean="0">
                  <a:solidFill>
                    <a:prstClr val="black"/>
                  </a:solidFill>
                  <a:latin typeface="Century Gothic" panose="020B0502020202020204" pitchFamily="34" charset="0"/>
                  <a:cs typeface="Arial" pitchFamily="34" charset="0"/>
                </a:rPr>
                <a:t>STG-BEIKIRCH become </a:t>
              </a:r>
              <a:r>
                <a:rPr lang="en-US" sz="700" dirty="0">
                  <a:solidFill>
                    <a:prstClr val="black"/>
                  </a:solidFill>
                  <a:latin typeface="Century Gothic" panose="020B0502020202020204" pitchFamily="34" charset="0"/>
                  <a:cs typeface="Arial" pitchFamily="34" charset="0"/>
                </a:rPr>
                <a:t>a</a:t>
              </a:r>
              <a:r>
                <a:rPr lang="en-US" sz="700" dirty="0" smtClean="0">
                  <a:solidFill>
                    <a:prstClr val="black"/>
                  </a:solidFill>
                  <a:latin typeface="Century Gothic" panose="020B0502020202020204" pitchFamily="34" charset="0"/>
                  <a:cs typeface="Arial" pitchFamily="34" charset="0"/>
                </a:rPr>
                <a:t> member of </a:t>
              </a:r>
              <a:r>
                <a:rPr lang="en-US" sz="700" dirty="0">
                  <a:solidFill>
                    <a:prstClr val="black"/>
                  </a:solidFill>
                  <a:latin typeface="Century Gothic" panose="020B0502020202020204" pitchFamily="34" charset="0"/>
                  <a:cs typeface="Arial" pitchFamily="34" charset="0"/>
                </a:rPr>
                <a:t>the ESSMANN GROUP.</a:t>
              </a:r>
            </a:p>
          </p:txBody>
        </p:sp>
        <p:grpSp>
          <p:nvGrpSpPr>
            <p:cNvPr id="43" name="Group 28"/>
            <p:cNvGrpSpPr/>
            <p:nvPr/>
          </p:nvGrpSpPr>
          <p:grpSpPr>
            <a:xfrm>
              <a:off x="4379520" y="2517407"/>
              <a:ext cx="690635" cy="283500"/>
              <a:chOff x="12668271" y="8434481"/>
              <a:chExt cx="1671564" cy="756000"/>
            </a:xfrm>
          </p:grpSpPr>
          <p:sp>
            <p:nvSpPr>
              <p:cNvPr id="44" name="Rectangle 96"/>
              <p:cNvSpPr/>
              <p:nvPr/>
            </p:nvSpPr>
            <p:spPr>
              <a:xfrm>
                <a:off x="12668271" y="8434481"/>
                <a:ext cx="140683" cy="405241"/>
              </a:xfrm>
              <a:prstGeom prst="rect">
                <a:avLst/>
              </a:prstGeom>
              <a:solidFill>
                <a:sysClr val="window" lastClr="FFFFFF"/>
              </a:solidFill>
              <a:ln w="9525" cap="flat" cmpd="sng" algn="ctr">
                <a:noFill/>
                <a:prstDash val="solid"/>
              </a:ln>
              <a:effectLst/>
            </p:spPr>
            <p:txBody>
              <a:bodyPr rtlCol="0" anchor="ctr"/>
              <a:lstStyle/>
              <a:p>
                <a:pPr algn="ctr" defTabSz="342809">
                  <a:defRPr/>
                </a:pPr>
                <a:endParaRPr lang="de-DE" sz="700" kern="0" dirty="0">
                  <a:solidFill>
                    <a:sysClr val="window" lastClr="FFFFFF"/>
                  </a:solidFill>
                  <a:latin typeface="Arial"/>
                </a:endParaRPr>
              </a:p>
            </p:txBody>
          </p:sp>
          <p:sp>
            <p:nvSpPr>
              <p:cNvPr id="45" name="Rectangle 76"/>
              <p:cNvSpPr>
                <a:spLocks noChangeArrowheads="1"/>
              </p:cNvSpPr>
              <p:nvPr>
                <p:custDataLst>
                  <p:tags r:id="rId12"/>
                </p:custDataLst>
              </p:nvPr>
            </p:nvSpPr>
            <p:spPr bwMode="auto">
              <a:xfrm>
                <a:off x="12668271" y="8434481"/>
                <a:ext cx="1671564" cy="756000"/>
              </a:xfrm>
              <a:prstGeom prst="rect">
                <a:avLst/>
              </a:prstGeom>
              <a:solidFill>
                <a:srgbClr val="474D52"/>
              </a:solidFill>
              <a:ln>
                <a:noFill/>
              </a:ln>
              <a:effectLst/>
              <a:extLst/>
            </p:spPr>
            <p:txBody>
              <a:bodyPr wrap="none" anchor="ctr">
                <a:noAutofit/>
              </a:bodyPr>
              <a:lstStyle/>
              <a:p>
                <a:pPr algn="ctr" defTabSz="342809" fontAlgn="base">
                  <a:spcBef>
                    <a:spcPct val="0"/>
                  </a:spcBef>
                  <a:spcAft>
                    <a:spcPct val="0"/>
                  </a:spcAft>
                  <a:defRPr/>
                </a:pPr>
                <a:r>
                  <a:rPr lang="de-DE" sz="900" kern="0" dirty="0" smtClean="0">
                    <a:solidFill>
                      <a:sysClr val="window" lastClr="FFFFFF"/>
                    </a:solidFill>
                    <a:ea typeface="ＭＳ Ｐゴシック" pitchFamily="34" charset="-128"/>
                    <a:cs typeface="Arial" charset="0"/>
                  </a:rPr>
                  <a:t>2007</a:t>
                </a:r>
                <a:endParaRPr lang="de-DE" sz="900" kern="0" dirty="0">
                  <a:solidFill>
                    <a:sysClr val="window" lastClr="FFFFFF"/>
                  </a:solidFill>
                  <a:ea typeface="ＭＳ Ｐゴシック" pitchFamily="34" charset="-128"/>
                  <a:cs typeface="Arial" charset="0"/>
                </a:endParaRPr>
              </a:p>
            </p:txBody>
          </p:sp>
        </p:grpSp>
      </p:grpSp>
      <p:grpSp>
        <p:nvGrpSpPr>
          <p:cNvPr id="9" name="Gruppieren 8"/>
          <p:cNvGrpSpPr/>
          <p:nvPr/>
        </p:nvGrpSpPr>
        <p:grpSpPr>
          <a:xfrm>
            <a:off x="4821839" y="1297274"/>
            <a:ext cx="1216555" cy="1636803"/>
            <a:chOff x="4919497" y="1164104"/>
            <a:chExt cx="1216555" cy="1636803"/>
          </a:xfrm>
        </p:grpSpPr>
        <p:sp>
          <p:nvSpPr>
            <p:cNvPr id="171" name="Rechteck 170"/>
            <p:cNvSpPr/>
            <p:nvPr/>
          </p:nvSpPr>
          <p:spPr>
            <a:xfrm>
              <a:off x="5137979" y="1639430"/>
              <a:ext cx="685416" cy="357780"/>
            </a:xfrm>
            <a:prstGeom prst="rect">
              <a:avLst/>
            </a:prstGeom>
          </p:spPr>
          <p:txBody>
            <a:bodyPr wrap="square" lIns="34281" tIns="17140" rIns="34281" bIns="17140">
              <a:spAutoFit/>
            </a:bodyPr>
            <a:lstStyle/>
            <a:p>
              <a:pPr defTabSz="914400"/>
              <a:r>
                <a:rPr lang="en-US" sz="700" dirty="0">
                  <a:solidFill>
                    <a:prstClr val="black"/>
                  </a:solidFill>
                  <a:latin typeface="Century Gothic" panose="020B0502020202020204" pitchFamily="34" charset="0"/>
                  <a:cs typeface="Arial" pitchFamily="34" charset="0"/>
                </a:rPr>
                <a:t>Extension of production Plant 2</a:t>
              </a:r>
            </a:p>
          </p:txBody>
        </p:sp>
        <p:pic>
          <p:nvPicPr>
            <p:cNvPr id="172" name="Picture 5"/>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4919497" y="1164104"/>
              <a:ext cx="1216555" cy="275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6" name="Group 29"/>
            <p:cNvGrpSpPr/>
            <p:nvPr/>
          </p:nvGrpSpPr>
          <p:grpSpPr>
            <a:xfrm>
              <a:off x="5066513" y="2517407"/>
              <a:ext cx="690635" cy="283500"/>
              <a:chOff x="14608389" y="8434481"/>
              <a:chExt cx="1671564" cy="756000"/>
            </a:xfrm>
          </p:grpSpPr>
          <p:sp>
            <p:nvSpPr>
              <p:cNvPr id="47" name="Rectangle 97"/>
              <p:cNvSpPr/>
              <p:nvPr/>
            </p:nvSpPr>
            <p:spPr>
              <a:xfrm>
                <a:off x="14608389" y="8434481"/>
                <a:ext cx="140683" cy="405241"/>
              </a:xfrm>
              <a:prstGeom prst="rect">
                <a:avLst/>
              </a:prstGeom>
              <a:solidFill>
                <a:sysClr val="window" lastClr="FFFFFF"/>
              </a:solidFill>
              <a:ln w="9525" cap="flat" cmpd="sng" algn="ctr">
                <a:noFill/>
                <a:prstDash val="solid"/>
              </a:ln>
              <a:effectLst/>
            </p:spPr>
            <p:txBody>
              <a:bodyPr rtlCol="0" anchor="ctr"/>
              <a:lstStyle/>
              <a:p>
                <a:pPr algn="ctr" defTabSz="342809">
                  <a:defRPr/>
                </a:pPr>
                <a:endParaRPr lang="de-DE" sz="700" kern="0" dirty="0">
                  <a:solidFill>
                    <a:sysClr val="window" lastClr="FFFFFF"/>
                  </a:solidFill>
                  <a:latin typeface="Arial"/>
                </a:endParaRPr>
              </a:p>
            </p:txBody>
          </p:sp>
          <p:sp>
            <p:nvSpPr>
              <p:cNvPr id="48" name="Rectangle 77"/>
              <p:cNvSpPr>
                <a:spLocks noChangeArrowheads="1"/>
              </p:cNvSpPr>
              <p:nvPr>
                <p:custDataLst>
                  <p:tags r:id="rId11"/>
                </p:custDataLst>
              </p:nvPr>
            </p:nvSpPr>
            <p:spPr bwMode="auto">
              <a:xfrm>
                <a:off x="14608389" y="8434481"/>
                <a:ext cx="1671564" cy="756000"/>
              </a:xfrm>
              <a:prstGeom prst="rect">
                <a:avLst/>
              </a:prstGeom>
              <a:solidFill>
                <a:srgbClr val="BFBFBF"/>
              </a:solidFill>
              <a:ln>
                <a:noFill/>
              </a:ln>
              <a:effectLst/>
              <a:extLst/>
            </p:spPr>
            <p:txBody>
              <a:bodyPr wrap="none" anchor="ctr">
                <a:noAutofit/>
              </a:bodyPr>
              <a:lstStyle/>
              <a:p>
                <a:pPr algn="ctr" defTabSz="342809" fontAlgn="base">
                  <a:spcBef>
                    <a:spcPct val="0"/>
                  </a:spcBef>
                  <a:spcAft>
                    <a:spcPct val="0"/>
                  </a:spcAft>
                  <a:defRPr/>
                </a:pPr>
                <a:r>
                  <a:rPr lang="de-DE" sz="900" kern="0" dirty="0" smtClean="0">
                    <a:solidFill>
                      <a:srgbClr val="000000"/>
                    </a:solidFill>
                    <a:ea typeface="ＭＳ Ｐゴシック" pitchFamily="34" charset="-128"/>
                    <a:cs typeface="Arial" charset="0"/>
                  </a:rPr>
                  <a:t>2008</a:t>
                </a:r>
                <a:endParaRPr lang="de-DE" sz="900" kern="0" dirty="0">
                  <a:solidFill>
                    <a:srgbClr val="000000"/>
                  </a:solidFill>
                  <a:ea typeface="ＭＳ Ｐゴシック" pitchFamily="34" charset="-128"/>
                  <a:cs typeface="Arial" charset="0"/>
                </a:endParaRPr>
              </a:p>
            </p:txBody>
          </p:sp>
        </p:grpSp>
      </p:grpSp>
      <p:grpSp>
        <p:nvGrpSpPr>
          <p:cNvPr id="5" name="Gruppieren 4"/>
          <p:cNvGrpSpPr/>
          <p:nvPr/>
        </p:nvGrpSpPr>
        <p:grpSpPr>
          <a:xfrm>
            <a:off x="2002138" y="1320453"/>
            <a:ext cx="1417957" cy="1613624"/>
            <a:chOff x="2099796" y="1187283"/>
            <a:chExt cx="1417957" cy="1613624"/>
          </a:xfrm>
        </p:grpSpPr>
        <p:sp>
          <p:nvSpPr>
            <p:cNvPr id="140" name="Rechteck 139"/>
            <p:cNvSpPr/>
            <p:nvPr/>
          </p:nvSpPr>
          <p:spPr>
            <a:xfrm>
              <a:off x="2411269" y="1663645"/>
              <a:ext cx="931964" cy="680946"/>
            </a:xfrm>
            <a:prstGeom prst="rect">
              <a:avLst/>
            </a:prstGeom>
          </p:spPr>
          <p:txBody>
            <a:bodyPr wrap="square" lIns="34281" tIns="17140" rIns="34281" bIns="17140">
              <a:spAutoFit/>
            </a:bodyPr>
            <a:lstStyle/>
            <a:p>
              <a:pPr defTabSz="342809">
                <a:defRPr/>
              </a:pPr>
              <a:r>
                <a:rPr lang="en-US" sz="700" kern="0" dirty="0" smtClean="0">
                  <a:solidFill>
                    <a:sysClr val="windowText" lastClr="000000"/>
                  </a:solidFill>
                  <a:latin typeface="Century Gothic" panose="020B0502020202020204" pitchFamily="34" charset="0"/>
                  <a:cs typeface="Arial" pitchFamily="34" charset="0"/>
                </a:rPr>
                <a:t>Acquisition </a:t>
              </a:r>
              <a:r>
                <a:rPr lang="en-US" sz="700" kern="0" dirty="0">
                  <a:solidFill>
                    <a:sysClr val="windowText" lastClr="000000"/>
                  </a:solidFill>
                  <a:latin typeface="Century Gothic" panose="020B0502020202020204" pitchFamily="34" charset="0"/>
                  <a:cs typeface="Arial" pitchFamily="34" charset="0"/>
                </a:rPr>
                <a:t>of business and production from </a:t>
              </a:r>
              <a:r>
                <a:rPr lang="en-US" sz="700" kern="0" dirty="0" err="1">
                  <a:solidFill>
                    <a:sysClr val="windowText" lastClr="000000"/>
                  </a:solidFill>
                  <a:latin typeface="Century Gothic" panose="020B0502020202020204" pitchFamily="34" charset="0"/>
                  <a:cs typeface="Arial" pitchFamily="34" charset="0"/>
                </a:rPr>
                <a:t>Winkhaus</a:t>
              </a:r>
              <a:r>
                <a:rPr lang="en-US" sz="700" kern="0" dirty="0">
                  <a:solidFill>
                    <a:sysClr val="windowText" lastClr="000000"/>
                  </a:solidFill>
                  <a:latin typeface="Century Gothic" panose="020B0502020202020204" pitchFamily="34" charset="0"/>
                  <a:cs typeface="Arial" pitchFamily="34" charset="0"/>
                </a:rPr>
                <a:t> high Control GmbH, </a:t>
              </a:r>
              <a:r>
                <a:rPr lang="en-US" sz="700" kern="0" dirty="0" err="1">
                  <a:solidFill>
                    <a:sysClr val="windowText" lastClr="000000"/>
                  </a:solidFill>
                  <a:latin typeface="Century Gothic" panose="020B0502020202020204" pitchFamily="34" charset="0"/>
                  <a:cs typeface="Arial" pitchFamily="34" charset="0"/>
                </a:rPr>
                <a:t>Telgte</a:t>
              </a:r>
              <a:endParaRPr lang="en-US" sz="700" kern="0" dirty="0">
                <a:solidFill>
                  <a:sysClr val="windowText" lastClr="000000"/>
                </a:solidFill>
                <a:latin typeface="Century Gothic" panose="020B0502020202020204" pitchFamily="34" charset="0"/>
                <a:cs typeface="Arial" pitchFamily="34" charset="0"/>
              </a:endParaRPr>
            </a:p>
          </p:txBody>
        </p:sp>
        <p:pic>
          <p:nvPicPr>
            <p:cNvPr id="141" name="Picture 5"/>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2099796" y="1187283"/>
              <a:ext cx="1417957" cy="306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9" name="Group 24"/>
            <p:cNvGrpSpPr/>
            <p:nvPr/>
          </p:nvGrpSpPr>
          <p:grpSpPr>
            <a:xfrm>
              <a:off x="2318542" y="2517407"/>
              <a:ext cx="690635" cy="283500"/>
              <a:chOff x="6847917" y="8434481"/>
              <a:chExt cx="1671564" cy="756000"/>
            </a:xfrm>
          </p:grpSpPr>
          <p:sp>
            <p:nvSpPr>
              <p:cNvPr id="50" name="Rectangle 72"/>
              <p:cNvSpPr/>
              <p:nvPr/>
            </p:nvSpPr>
            <p:spPr>
              <a:xfrm>
                <a:off x="6847917" y="8434481"/>
                <a:ext cx="140683" cy="405241"/>
              </a:xfrm>
              <a:prstGeom prst="rect">
                <a:avLst/>
              </a:prstGeom>
              <a:solidFill>
                <a:sysClr val="window" lastClr="FFFFFF"/>
              </a:solidFill>
              <a:ln w="9525" cap="flat" cmpd="sng" algn="ctr">
                <a:noFill/>
                <a:prstDash val="solid"/>
              </a:ln>
              <a:effectLst/>
            </p:spPr>
            <p:txBody>
              <a:bodyPr rtlCol="0" anchor="ctr"/>
              <a:lstStyle/>
              <a:p>
                <a:pPr algn="ctr" defTabSz="342809">
                  <a:defRPr/>
                </a:pPr>
                <a:endParaRPr lang="de-DE" sz="700" kern="0" dirty="0">
                  <a:solidFill>
                    <a:sysClr val="window" lastClr="FFFFFF"/>
                  </a:solidFill>
                  <a:latin typeface="Arial"/>
                </a:endParaRPr>
              </a:p>
            </p:txBody>
          </p:sp>
          <p:sp>
            <p:nvSpPr>
              <p:cNvPr id="51" name="Rectangle 78"/>
              <p:cNvSpPr>
                <a:spLocks noChangeArrowheads="1"/>
              </p:cNvSpPr>
              <p:nvPr>
                <p:custDataLst>
                  <p:tags r:id="rId10"/>
                </p:custDataLst>
              </p:nvPr>
            </p:nvSpPr>
            <p:spPr bwMode="auto">
              <a:xfrm>
                <a:off x="6847917" y="8434481"/>
                <a:ext cx="1671564" cy="756000"/>
              </a:xfrm>
              <a:prstGeom prst="rect">
                <a:avLst/>
              </a:prstGeom>
              <a:solidFill>
                <a:srgbClr val="BFBFBF"/>
              </a:solidFill>
              <a:ln>
                <a:noFill/>
              </a:ln>
              <a:effectLst/>
              <a:extLst/>
            </p:spPr>
            <p:txBody>
              <a:bodyPr wrap="none" anchor="ctr">
                <a:noAutofit/>
              </a:bodyPr>
              <a:lstStyle/>
              <a:p>
                <a:pPr algn="ctr" defTabSz="342809" fontAlgn="base">
                  <a:spcBef>
                    <a:spcPct val="0"/>
                  </a:spcBef>
                  <a:spcAft>
                    <a:spcPct val="0"/>
                  </a:spcAft>
                  <a:defRPr/>
                </a:pPr>
                <a:r>
                  <a:rPr lang="de-DE" sz="900" kern="0" dirty="0" smtClean="0">
                    <a:solidFill>
                      <a:srgbClr val="000000"/>
                    </a:solidFill>
                    <a:ea typeface="ＭＳ Ｐゴシック" pitchFamily="34" charset="-128"/>
                    <a:cs typeface="Arial" charset="0"/>
                  </a:rPr>
                  <a:t>2004</a:t>
                </a:r>
                <a:endParaRPr lang="de-DE" sz="900" kern="0" dirty="0">
                  <a:solidFill>
                    <a:srgbClr val="000000"/>
                  </a:solidFill>
                  <a:ea typeface="ＭＳ Ｐゴシック" pitchFamily="34" charset="-128"/>
                  <a:cs typeface="Arial" charset="0"/>
                </a:endParaRPr>
              </a:p>
            </p:txBody>
          </p:sp>
        </p:grpSp>
      </p:grpSp>
      <p:grpSp>
        <p:nvGrpSpPr>
          <p:cNvPr id="4" name="Gruppieren 3"/>
          <p:cNvGrpSpPr/>
          <p:nvPr/>
        </p:nvGrpSpPr>
        <p:grpSpPr>
          <a:xfrm>
            <a:off x="1308935" y="2650577"/>
            <a:ext cx="1398999" cy="1496058"/>
            <a:chOff x="1406593" y="2517407"/>
            <a:chExt cx="1398999" cy="1496058"/>
          </a:xfrm>
        </p:grpSpPr>
        <p:sp>
          <p:nvSpPr>
            <p:cNvPr id="136" name="Rechteck 135"/>
            <p:cNvSpPr/>
            <p:nvPr/>
          </p:nvSpPr>
          <p:spPr>
            <a:xfrm>
              <a:off x="1590615" y="3547963"/>
              <a:ext cx="1214977" cy="465502"/>
            </a:xfrm>
            <a:prstGeom prst="rect">
              <a:avLst/>
            </a:prstGeom>
          </p:spPr>
          <p:txBody>
            <a:bodyPr wrap="square" lIns="34281" tIns="17140" rIns="34281" bIns="17140">
              <a:spAutoFit/>
            </a:bodyPr>
            <a:lstStyle/>
            <a:p>
              <a:pPr defTabSz="342809">
                <a:defRPr/>
              </a:pPr>
              <a:r>
                <a:rPr lang="de-DE" sz="700" kern="0" dirty="0" err="1" smtClean="0">
                  <a:solidFill>
                    <a:sysClr val="windowText" lastClr="000000"/>
                  </a:solidFill>
                  <a:latin typeface="Century Gothic" panose="020B0502020202020204" pitchFamily="34" charset="0"/>
                  <a:cs typeface="Arial" pitchFamily="34" charset="0"/>
                </a:rPr>
                <a:t>Both</a:t>
              </a:r>
              <a:r>
                <a:rPr lang="de-DE" sz="700" kern="0" dirty="0" smtClean="0">
                  <a:solidFill>
                    <a:sysClr val="windowText" lastClr="000000"/>
                  </a:solidFill>
                  <a:latin typeface="Century Gothic" panose="020B0502020202020204" pitchFamily="34" charset="0"/>
                  <a:cs typeface="Arial" pitchFamily="34" charset="0"/>
                </a:rPr>
                <a:t> </a:t>
              </a:r>
              <a:r>
                <a:rPr lang="de-DE" sz="700" kern="0" dirty="0" err="1" smtClean="0">
                  <a:solidFill>
                    <a:sysClr val="windowText" lastClr="000000"/>
                  </a:solidFill>
                  <a:latin typeface="Century Gothic" panose="020B0502020202020204" pitchFamily="34" charset="0"/>
                  <a:cs typeface="Arial" pitchFamily="34" charset="0"/>
                </a:rPr>
                <a:t>companies</a:t>
              </a:r>
              <a:r>
                <a:rPr lang="de-DE" sz="700" kern="0" dirty="0" smtClean="0">
                  <a:solidFill>
                    <a:sysClr val="windowText" lastClr="000000"/>
                  </a:solidFill>
                  <a:latin typeface="Century Gothic" panose="020B0502020202020204" pitchFamily="34" charset="0"/>
                  <a:cs typeface="Arial" pitchFamily="34" charset="0"/>
                </a:rPr>
                <a:t> </a:t>
              </a:r>
              <a:r>
                <a:rPr lang="de-DE" sz="700" kern="0" dirty="0" err="1" smtClean="0">
                  <a:solidFill>
                    <a:sysClr val="windowText" lastClr="000000"/>
                  </a:solidFill>
                  <a:latin typeface="Century Gothic" panose="020B0502020202020204" pitchFamily="34" charset="0"/>
                  <a:cs typeface="Arial" pitchFamily="34" charset="0"/>
                </a:rPr>
                <a:t>merge</a:t>
              </a:r>
              <a:r>
                <a:rPr lang="de-DE" sz="700" kern="0" dirty="0" smtClean="0">
                  <a:solidFill>
                    <a:sysClr val="windowText" lastClr="000000"/>
                  </a:solidFill>
                  <a:latin typeface="Century Gothic" panose="020B0502020202020204" pitchFamily="34" charset="0"/>
                  <a:cs typeface="Arial" pitchFamily="34" charset="0"/>
                </a:rPr>
                <a:t> </a:t>
              </a:r>
              <a:r>
                <a:rPr lang="de-DE" sz="700" kern="0" dirty="0" err="1" smtClean="0">
                  <a:solidFill>
                    <a:sysClr val="windowText" lastClr="000000"/>
                  </a:solidFill>
                  <a:latin typeface="Century Gothic" panose="020B0502020202020204" pitchFamily="34" charset="0"/>
                  <a:cs typeface="Arial" pitchFamily="34" charset="0"/>
                </a:rPr>
                <a:t>to</a:t>
              </a:r>
              <a:r>
                <a:rPr lang="de-DE" sz="700" kern="0" dirty="0" smtClean="0">
                  <a:solidFill>
                    <a:sysClr val="windowText" lastClr="000000"/>
                  </a:solidFill>
                  <a:latin typeface="Century Gothic" panose="020B0502020202020204" pitchFamily="34" charset="0"/>
                  <a:cs typeface="Arial" pitchFamily="34" charset="0"/>
                </a:rPr>
                <a:t> </a:t>
              </a:r>
              <a:br>
                <a:rPr lang="de-DE" sz="700" kern="0" dirty="0" smtClean="0">
                  <a:solidFill>
                    <a:sysClr val="windowText" lastClr="000000"/>
                  </a:solidFill>
                  <a:latin typeface="Century Gothic" panose="020B0502020202020204" pitchFamily="34" charset="0"/>
                  <a:cs typeface="Arial" pitchFamily="34" charset="0"/>
                </a:rPr>
              </a:br>
              <a:r>
                <a:rPr lang="de-DE" sz="700" kern="0" dirty="0" smtClean="0">
                  <a:solidFill>
                    <a:sysClr val="windowText" lastClr="000000"/>
                  </a:solidFill>
                  <a:latin typeface="Century Gothic" panose="020B0502020202020204" pitchFamily="34" charset="0"/>
                  <a:cs typeface="Arial" pitchFamily="34" charset="0"/>
                </a:rPr>
                <a:t>STG-BEIKIRCH </a:t>
              </a:r>
              <a:r>
                <a:rPr lang="de-DE" sz="700" kern="0" dirty="0">
                  <a:solidFill>
                    <a:sysClr val="windowText" lastClr="000000"/>
                  </a:solidFill>
                  <a:latin typeface="Century Gothic" panose="020B0502020202020204" pitchFamily="34" charset="0"/>
                  <a:cs typeface="Arial" pitchFamily="34" charset="0"/>
                </a:rPr>
                <a:t>Industrieelektronik + Sicherheitstechnik GmbH</a:t>
              </a:r>
            </a:p>
          </p:txBody>
        </p:sp>
        <p:pic>
          <p:nvPicPr>
            <p:cNvPr id="137" name="Picture 4"/>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1406593" y="2969987"/>
              <a:ext cx="1170400" cy="40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2" name="Group 18"/>
            <p:cNvGrpSpPr/>
            <p:nvPr/>
          </p:nvGrpSpPr>
          <p:grpSpPr>
            <a:xfrm>
              <a:off x="1631549" y="2517407"/>
              <a:ext cx="690635" cy="283500"/>
              <a:chOff x="4907799" y="8434481"/>
              <a:chExt cx="1671564" cy="756000"/>
            </a:xfrm>
          </p:grpSpPr>
          <p:sp>
            <p:nvSpPr>
              <p:cNvPr id="53" name="Rectangle 71"/>
              <p:cNvSpPr/>
              <p:nvPr/>
            </p:nvSpPr>
            <p:spPr>
              <a:xfrm>
                <a:off x="4907799" y="8434481"/>
                <a:ext cx="140683" cy="405241"/>
              </a:xfrm>
              <a:prstGeom prst="rect">
                <a:avLst/>
              </a:prstGeom>
              <a:solidFill>
                <a:sysClr val="window" lastClr="FFFFFF"/>
              </a:solidFill>
              <a:ln w="9525" cap="flat" cmpd="sng" algn="ctr">
                <a:noFill/>
                <a:prstDash val="solid"/>
              </a:ln>
              <a:effectLst/>
            </p:spPr>
            <p:txBody>
              <a:bodyPr rtlCol="0" anchor="ctr"/>
              <a:lstStyle/>
              <a:p>
                <a:pPr algn="ctr" defTabSz="342809">
                  <a:defRPr/>
                </a:pPr>
                <a:endParaRPr lang="de-DE" sz="700" kern="0" dirty="0">
                  <a:solidFill>
                    <a:sysClr val="window" lastClr="FFFFFF"/>
                  </a:solidFill>
                  <a:latin typeface="Arial"/>
                </a:endParaRPr>
              </a:p>
            </p:txBody>
          </p:sp>
          <p:sp>
            <p:nvSpPr>
              <p:cNvPr id="54" name="Rectangle 74"/>
              <p:cNvSpPr>
                <a:spLocks noChangeArrowheads="1"/>
              </p:cNvSpPr>
              <p:nvPr>
                <p:custDataLst>
                  <p:tags r:id="rId9"/>
                </p:custDataLst>
              </p:nvPr>
            </p:nvSpPr>
            <p:spPr bwMode="auto">
              <a:xfrm>
                <a:off x="4907799" y="8434481"/>
                <a:ext cx="1671564" cy="756000"/>
              </a:xfrm>
              <a:prstGeom prst="rect">
                <a:avLst/>
              </a:prstGeom>
              <a:solidFill>
                <a:srgbClr val="474D52"/>
              </a:solidFill>
              <a:ln>
                <a:noFill/>
              </a:ln>
              <a:effectLst/>
              <a:extLst/>
            </p:spPr>
            <p:txBody>
              <a:bodyPr wrap="none" anchor="ctr">
                <a:noAutofit/>
              </a:bodyPr>
              <a:lstStyle/>
              <a:p>
                <a:pPr algn="ctr" defTabSz="342809" fontAlgn="base">
                  <a:spcBef>
                    <a:spcPct val="0"/>
                  </a:spcBef>
                  <a:spcAft>
                    <a:spcPct val="0"/>
                  </a:spcAft>
                  <a:defRPr/>
                </a:pPr>
                <a:r>
                  <a:rPr lang="de-DE" sz="900" kern="0" dirty="0" smtClean="0">
                    <a:solidFill>
                      <a:sysClr val="window" lastClr="FFFFFF"/>
                    </a:solidFill>
                    <a:ea typeface="ＭＳ Ｐゴシック" pitchFamily="34" charset="-128"/>
                    <a:cs typeface="Arial" charset="0"/>
                  </a:rPr>
                  <a:t>1999</a:t>
                </a:r>
                <a:endParaRPr lang="de-DE" sz="900" kern="0" dirty="0">
                  <a:solidFill>
                    <a:sysClr val="window" lastClr="FFFFFF"/>
                  </a:solidFill>
                  <a:ea typeface="ＭＳ Ｐゴシック" pitchFamily="34" charset="-128"/>
                  <a:cs typeface="Arial" charset="0"/>
                </a:endParaRPr>
              </a:p>
            </p:txBody>
          </p:sp>
        </p:grpSp>
      </p:grpSp>
      <p:grpSp>
        <p:nvGrpSpPr>
          <p:cNvPr id="3" name="Gruppieren 2"/>
          <p:cNvGrpSpPr/>
          <p:nvPr/>
        </p:nvGrpSpPr>
        <p:grpSpPr>
          <a:xfrm>
            <a:off x="846899" y="1245437"/>
            <a:ext cx="1100952" cy="1688640"/>
            <a:chOff x="944557" y="1112267"/>
            <a:chExt cx="1100952" cy="1688640"/>
          </a:xfrm>
        </p:grpSpPr>
        <p:sp>
          <p:nvSpPr>
            <p:cNvPr id="127" name="Rechteck 126"/>
            <p:cNvSpPr/>
            <p:nvPr/>
          </p:nvSpPr>
          <p:spPr>
            <a:xfrm>
              <a:off x="984768" y="1661322"/>
              <a:ext cx="1060741" cy="465502"/>
            </a:xfrm>
            <a:prstGeom prst="rect">
              <a:avLst/>
            </a:prstGeom>
          </p:spPr>
          <p:txBody>
            <a:bodyPr wrap="square" lIns="34281" tIns="17140" rIns="34281" bIns="17140">
              <a:spAutoFit/>
            </a:bodyPr>
            <a:lstStyle/>
            <a:p>
              <a:pPr defTabSz="342809">
                <a:defRPr/>
              </a:pPr>
              <a:r>
                <a:rPr lang="en-US" sz="700" kern="0" dirty="0">
                  <a:solidFill>
                    <a:sysClr val="windowText" lastClr="000000"/>
                  </a:solidFill>
                  <a:latin typeface="Century Gothic" panose="020B0502020202020204" pitchFamily="34" charset="0"/>
                  <a:cs typeface="Arial" pitchFamily="34" charset="0"/>
                </a:rPr>
                <a:t>STG </a:t>
              </a:r>
              <a:r>
                <a:rPr lang="en-US" sz="700" kern="0" dirty="0" err="1">
                  <a:solidFill>
                    <a:sysClr val="windowText" lastClr="000000"/>
                  </a:solidFill>
                  <a:latin typeface="Century Gothic" panose="020B0502020202020204" pitchFamily="34" charset="0"/>
                  <a:cs typeface="Arial" pitchFamily="34" charset="0"/>
                </a:rPr>
                <a:t>Sicherheitstechnik</a:t>
              </a:r>
              <a:r>
                <a:rPr lang="en-US" sz="700" kern="0" dirty="0">
                  <a:solidFill>
                    <a:sysClr val="windowText" lastClr="000000"/>
                  </a:solidFill>
                  <a:latin typeface="Century Gothic" panose="020B0502020202020204" pitchFamily="34" charset="0"/>
                  <a:cs typeface="Arial" pitchFamily="34" charset="0"/>
                </a:rPr>
                <a:t> GmbH </a:t>
              </a:r>
              <a:r>
                <a:rPr lang="en-US" sz="700" kern="0" dirty="0" smtClean="0">
                  <a:solidFill>
                    <a:sysClr val="windowText" lastClr="000000"/>
                  </a:solidFill>
                  <a:latin typeface="Century Gothic" panose="020B0502020202020204" pitchFamily="34" charset="0"/>
                  <a:cs typeface="Arial" pitchFamily="34" charset="0"/>
                </a:rPr>
                <a:t>is founded </a:t>
              </a:r>
              <a:r>
                <a:rPr lang="en-US" sz="700" kern="0" dirty="0">
                  <a:solidFill>
                    <a:sysClr val="windowText" lastClr="000000"/>
                  </a:solidFill>
                  <a:latin typeface="Century Gothic" panose="020B0502020202020204" pitchFamily="34" charset="0"/>
                  <a:cs typeface="Arial" pitchFamily="34" charset="0"/>
                </a:rPr>
                <a:t>as a subsidiary of Heinz ESSMANN GmbH</a:t>
              </a:r>
            </a:p>
          </p:txBody>
        </p:sp>
        <p:pic>
          <p:nvPicPr>
            <p:cNvPr id="128" name="Picture 3"/>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977696" y="1112267"/>
              <a:ext cx="624356" cy="429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1" name="Group 16"/>
            <p:cNvGrpSpPr/>
            <p:nvPr/>
          </p:nvGrpSpPr>
          <p:grpSpPr>
            <a:xfrm>
              <a:off x="944557" y="2517407"/>
              <a:ext cx="690635" cy="283500"/>
              <a:chOff x="2729937" y="8434481"/>
              <a:chExt cx="1671564" cy="756000"/>
            </a:xfrm>
          </p:grpSpPr>
          <p:sp>
            <p:nvSpPr>
              <p:cNvPr id="62" name="Rectangle 69"/>
              <p:cNvSpPr/>
              <p:nvPr/>
            </p:nvSpPr>
            <p:spPr>
              <a:xfrm>
                <a:off x="2967681" y="8434481"/>
                <a:ext cx="140683" cy="405241"/>
              </a:xfrm>
              <a:prstGeom prst="rect">
                <a:avLst/>
              </a:prstGeom>
              <a:solidFill>
                <a:sysClr val="window" lastClr="FFFFFF"/>
              </a:solidFill>
              <a:ln w="9525" cap="flat" cmpd="sng" algn="ctr">
                <a:noFill/>
                <a:prstDash val="solid"/>
              </a:ln>
              <a:effectLst/>
            </p:spPr>
            <p:txBody>
              <a:bodyPr rtlCol="0" anchor="ctr"/>
              <a:lstStyle/>
              <a:p>
                <a:pPr algn="ctr" defTabSz="342809">
                  <a:defRPr/>
                </a:pPr>
                <a:endParaRPr lang="de-DE" sz="700" kern="0" dirty="0">
                  <a:solidFill>
                    <a:sysClr val="window" lastClr="FFFFFF"/>
                  </a:solidFill>
                  <a:latin typeface="Arial"/>
                </a:endParaRPr>
              </a:p>
            </p:txBody>
          </p:sp>
          <p:sp>
            <p:nvSpPr>
              <p:cNvPr id="63" name="Rectangle 70"/>
              <p:cNvSpPr/>
              <p:nvPr/>
            </p:nvSpPr>
            <p:spPr>
              <a:xfrm>
                <a:off x="2967681" y="8434481"/>
                <a:ext cx="140683" cy="405241"/>
              </a:xfrm>
              <a:prstGeom prst="rect">
                <a:avLst/>
              </a:prstGeom>
              <a:solidFill>
                <a:sysClr val="window" lastClr="FFFFFF"/>
              </a:solidFill>
              <a:ln w="9525" cap="flat" cmpd="sng" algn="ctr">
                <a:noFill/>
                <a:prstDash val="solid"/>
              </a:ln>
              <a:effectLst/>
            </p:spPr>
            <p:txBody>
              <a:bodyPr rtlCol="0" anchor="ctr"/>
              <a:lstStyle/>
              <a:p>
                <a:pPr algn="ctr" defTabSz="342809">
                  <a:defRPr/>
                </a:pPr>
                <a:endParaRPr lang="de-DE" sz="700" kern="0" dirty="0">
                  <a:solidFill>
                    <a:sysClr val="window" lastClr="FFFFFF"/>
                  </a:solidFill>
                  <a:latin typeface="Arial"/>
                </a:endParaRPr>
              </a:p>
            </p:txBody>
          </p:sp>
          <p:sp>
            <p:nvSpPr>
              <p:cNvPr id="64" name="Rectangle 77"/>
              <p:cNvSpPr>
                <a:spLocks noChangeArrowheads="1"/>
              </p:cNvSpPr>
              <p:nvPr>
                <p:custDataLst>
                  <p:tags r:id="rId8"/>
                </p:custDataLst>
              </p:nvPr>
            </p:nvSpPr>
            <p:spPr bwMode="auto">
              <a:xfrm>
                <a:off x="2729937" y="8434481"/>
                <a:ext cx="1671564" cy="756000"/>
              </a:xfrm>
              <a:prstGeom prst="rect">
                <a:avLst/>
              </a:prstGeom>
              <a:solidFill>
                <a:srgbClr val="BFBFBF"/>
              </a:solidFill>
              <a:ln>
                <a:noFill/>
              </a:ln>
              <a:effectLst/>
              <a:extLst/>
            </p:spPr>
            <p:txBody>
              <a:bodyPr wrap="none" anchor="ctr">
                <a:noAutofit/>
              </a:bodyPr>
              <a:lstStyle/>
              <a:p>
                <a:pPr algn="ctr" defTabSz="342809" fontAlgn="base">
                  <a:spcBef>
                    <a:spcPct val="0"/>
                  </a:spcBef>
                  <a:spcAft>
                    <a:spcPct val="0"/>
                  </a:spcAft>
                  <a:defRPr/>
                </a:pPr>
                <a:r>
                  <a:rPr lang="de-DE" sz="900" kern="0" dirty="0">
                    <a:solidFill>
                      <a:srgbClr val="000000"/>
                    </a:solidFill>
                    <a:ea typeface="ＭＳ Ｐゴシック" pitchFamily="34" charset="-128"/>
                    <a:cs typeface="Arial" charset="0"/>
                  </a:rPr>
                  <a:t>1988</a:t>
                </a:r>
              </a:p>
            </p:txBody>
          </p:sp>
        </p:grpSp>
      </p:grpSp>
      <p:grpSp>
        <p:nvGrpSpPr>
          <p:cNvPr id="2" name="Gruppieren 1"/>
          <p:cNvGrpSpPr/>
          <p:nvPr/>
        </p:nvGrpSpPr>
        <p:grpSpPr>
          <a:xfrm>
            <a:off x="159906" y="2650577"/>
            <a:ext cx="1177831" cy="1390031"/>
            <a:chOff x="257564" y="2517407"/>
            <a:chExt cx="1177831" cy="1390031"/>
          </a:xfrm>
        </p:grpSpPr>
        <p:pic>
          <p:nvPicPr>
            <p:cNvPr id="119" name="Picture 2"/>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263160" y="2903506"/>
              <a:ext cx="664202" cy="57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 name="Rechteck 119"/>
            <p:cNvSpPr/>
            <p:nvPr/>
          </p:nvSpPr>
          <p:spPr>
            <a:xfrm>
              <a:off x="291259" y="3549658"/>
              <a:ext cx="1144136" cy="357780"/>
            </a:xfrm>
            <a:prstGeom prst="rect">
              <a:avLst/>
            </a:prstGeom>
          </p:spPr>
          <p:txBody>
            <a:bodyPr wrap="square" lIns="34281" tIns="17140" rIns="34281" bIns="17140">
              <a:spAutoFit/>
            </a:bodyPr>
            <a:lstStyle/>
            <a:p>
              <a:pPr defTabSz="342809">
                <a:defRPr/>
              </a:pPr>
              <a:r>
                <a:rPr lang="de-DE" sz="700" kern="0" dirty="0" err="1">
                  <a:solidFill>
                    <a:sysClr val="windowText" lastClr="000000"/>
                  </a:solidFill>
                  <a:latin typeface="Century Gothic" panose="020B0502020202020204" pitchFamily="34" charset="0"/>
                  <a:cs typeface="Arial" pitchFamily="34" charset="0"/>
                </a:rPr>
                <a:t>Beikirch</a:t>
              </a:r>
              <a:r>
                <a:rPr lang="de-DE" sz="700" kern="0" dirty="0">
                  <a:solidFill>
                    <a:sysClr val="windowText" lastClr="000000"/>
                  </a:solidFill>
                  <a:latin typeface="Century Gothic" panose="020B0502020202020204" pitchFamily="34" charset="0"/>
                  <a:cs typeface="Arial" pitchFamily="34" charset="0"/>
                </a:rPr>
                <a:t> Industrieelektronik GmbH </a:t>
              </a:r>
              <a:r>
                <a:rPr lang="de-DE" sz="700" kern="0" dirty="0" err="1" smtClean="0">
                  <a:solidFill>
                    <a:sysClr val="windowText" lastClr="000000"/>
                  </a:solidFill>
                  <a:latin typeface="Century Gothic" panose="020B0502020202020204" pitchFamily="34" charset="0"/>
                  <a:cs typeface="Arial" pitchFamily="34" charset="0"/>
                </a:rPr>
                <a:t>is</a:t>
              </a:r>
              <a:r>
                <a:rPr lang="de-DE" sz="700" kern="0" dirty="0" smtClean="0">
                  <a:solidFill>
                    <a:sysClr val="windowText" lastClr="000000"/>
                  </a:solidFill>
                  <a:latin typeface="Century Gothic" panose="020B0502020202020204" pitchFamily="34" charset="0"/>
                  <a:cs typeface="Arial" pitchFamily="34" charset="0"/>
                </a:rPr>
                <a:t> </a:t>
              </a:r>
              <a:r>
                <a:rPr lang="de-DE" sz="700" kern="0" dirty="0" err="1" smtClean="0">
                  <a:solidFill>
                    <a:sysClr val="windowText" lastClr="000000"/>
                  </a:solidFill>
                  <a:latin typeface="Century Gothic" panose="020B0502020202020204" pitchFamily="34" charset="0"/>
                  <a:cs typeface="Arial" pitchFamily="34" charset="0"/>
                </a:rPr>
                <a:t>founded</a:t>
              </a:r>
              <a:r>
                <a:rPr lang="de-DE" sz="700" kern="0" dirty="0" smtClean="0">
                  <a:solidFill>
                    <a:sysClr val="windowText" lastClr="000000"/>
                  </a:solidFill>
                  <a:latin typeface="Century Gothic" panose="020B0502020202020204" pitchFamily="34" charset="0"/>
                  <a:cs typeface="Arial" pitchFamily="34" charset="0"/>
                </a:rPr>
                <a:t> </a:t>
              </a:r>
              <a:r>
                <a:rPr lang="de-DE" sz="700" kern="0" dirty="0">
                  <a:solidFill>
                    <a:sysClr val="windowText" lastClr="000000"/>
                  </a:solidFill>
                  <a:latin typeface="Century Gothic" panose="020B0502020202020204" pitchFamily="34" charset="0"/>
                  <a:cs typeface="Arial" pitchFamily="34" charset="0"/>
                </a:rPr>
                <a:t>in Minden</a:t>
              </a:r>
            </a:p>
          </p:txBody>
        </p:sp>
        <p:grpSp>
          <p:nvGrpSpPr>
            <p:cNvPr id="65" name="Group 14"/>
            <p:cNvGrpSpPr/>
            <p:nvPr/>
          </p:nvGrpSpPr>
          <p:grpSpPr>
            <a:xfrm>
              <a:off x="257564" y="2517407"/>
              <a:ext cx="690635" cy="283500"/>
              <a:chOff x="1027563" y="8434481"/>
              <a:chExt cx="1671564" cy="756000"/>
            </a:xfrm>
          </p:grpSpPr>
          <p:sp>
            <p:nvSpPr>
              <p:cNvPr id="66" name="Rectangle 2"/>
              <p:cNvSpPr/>
              <p:nvPr/>
            </p:nvSpPr>
            <p:spPr>
              <a:xfrm>
                <a:off x="1027563" y="8434481"/>
                <a:ext cx="140683" cy="405241"/>
              </a:xfrm>
              <a:prstGeom prst="rect">
                <a:avLst/>
              </a:prstGeom>
              <a:solidFill>
                <a:sysClr val="window" lastClr="FFFFFF"/>
              </a:solidFill>
              <a:ln w="9525" cap="flat" cmpd="sng" algn="ctr">
                <a:noFill/>
                <a:prstDash val="solid"/>
              </a:ln>
              <a:effectLst/>
            </p:spPr>
            <p:txBody>
              <a:bodyPr rtlCol="0" anchor="ctr"/>
              <a:lstStyle/>
              <a:p>
                <a:pPr algn="ctr" defTabSz="342809">
                  <a:defRPr/>
                </a:pPr>
                <a:endParaRPr lang="de-DE" sz="700" kern="0" dirty="0">
                  <a:solidFill>
                    <a:sysClr val="window" lastClr="FFFFFF"/>
                  </a:solidFill>
                  <a:latin typeface="Arial"/>
                </a:endParaRPr>
              </a:p>
            </p:txBody>
          </p:sp>
          <p:sp>
            <p:nvSpPr>
              <p:cNvPr id="67" name="Rectangle 72"/>
              <p:cNvSpPr>
                <a:spLocks noChangeArrowheads="1"/>
              </p:cNvSpPr>
              <p:nvPr>
                <p:custDataLst>
                  <p:tags r:id="rId7"/>
                </p:custDataLst>
              </p:nvPr>
            </p:nvSpPr>
            <p:spPr bwMode="auto">
              <a:xfrm>
                <a:off x="1027563" y="8434481"/>
                <a:ext cx="1671564" cy="756000"/>
              </a:xfrm>
              <a:prstGeom prst="rect">
                <a:avLst/>
              </a:prstGeom>
              <a:solidFill>
                <a:srgbClr val="474D52"/>
              </a:solidFill>
              <a:ln>
                <a:noFill/>
              </a:ln>
              <a:effectLst/>
              <a:extLst/>
            </p:spPr>
            <p:txBody>
              <a:bodyPr wrap="none" anchor="ctr">
                <a:noAutofit/>
              </a:bodyPr>
              <a:lstStyle/>
              <a:p>
                <a:pPr algn="ctr" defTabSz="342809" fontAlgn="base">
                  <a:spcBef>
                    <a:spcPct val="0"/>
                  </a:spcBef>
                  <a:spcAft>
                    <a:spcPct val="0"/>
                  </a:spcAft>
                  <a:defRPr/>
                </a:pPr>
                <a:r>
                  <a:rPr lang="de-DE" sz="900" kern="0" dirty="0" smtClean="0">
                    <a:solidFill>
                      <a:sysClr val="window" lastClr="FFFFFF"/>
                    </a:solidFill>
                    <a:ea typeface="ＭＳ Ｐゴシック" pitchFamily="34" charset="-128"/>
                    <a:cs typeface="Arial" charset="0"/>
                  </a:rPr>
                  <a:t>1975</a:t>
                </a:r>
                <a:endParaRPr lang="de-DE" sz="900" kern="0" dirty="0">
                  <a:solidFill>
                    <a:sysClr val="window" lastClr="FFFFFF"/>
                  </a:solidFill>
                  <a:ea typeface="ＭＳ Ｐゴシック" pitchFamily="34" charset="-128"/>
                  <a:cs typeface="Arial" charset="0"/>
                </a:endParaRPr>
              </a:p>
            </p:txBody>
          </p:sp>
        </p:grpSp>
      </p:grpSp>
      <p:grpSp>
        <p:nvGrpSpPr>
          <p:cNvPr id="6" name="Gruppieren 5"/>
          <p:cNvGrpSpPr/>
          <p:nvPr/>
        </p:nvGrpSpPr>
        <p:grpSpPr>
          <a:xfrm>
            <a:off x="2815037" y="2650577"/>
            <a:ext cx="1122284" cy="1496058"/>
            <a:chOff x="2912695" y="2517407"/>
            <a:chExt cx="1122284" cy="1496058"/>
          </a:xfrm>
        </p:grpSpPr>
        <p:pic>
          <p:nvPicPr>
            <p:cNvPr id="160" name="Picture 2"/>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2912695" y="3030946"/>
              <a:ext cx="895963" cy="1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6" name="Group 26"/>
            <p:cNvGrpSpPr/>
            <p:nvPr/>
          </p:nvGrpSpPr>
          <p:grpSpPr>
            <a:xfrm>
              <a:off x="3005535" y="2517407"/>
              <a:ext cx="690635" cy="283500"/>
              <a:chOff x="8788035" y="8434481"/>
              <a:chExt cx="1671564" cy="756000"/>
            </a:xfrm>
          </p:grpSpPr>
          <p:sp>
            <p:nvSpPr>
              <p:cNvPr id="37" name="Rectangle 73"/>
              <p:cNvSpPr/>
              <p:nvPr/>
            </p:nvSpPr>
            <p:spPr>
              <a:xfrm>
                <a:off x="8788035" y="8434481"/>
                <a:ext cx="140683" cy="405241"/>
              </a:xfrm>
              <a:prstGeom prst="rect">
                <a:avLst/>
              </a:prstGeom>
              <a:solidFill>
                <a:sysClr val="window" lastClr="FFFFFF"/>
              </a:solidFill>
              <a:ln w="9525" cap="flat" cmpd="sng" algn="ctr">
                <a:noFill/>
                <a:prstDash val="solid"/>
              </a:ln>
              <a:effectLst/>
            </p:spPr>
            <p:txBody>
              <a:bodyPr rtlCol="0" anchor="ctr"/>
              <a:lstStyle/>
              <a:p>
                <a:pPr algn="ctr" defTabSz="342809">
                  <a:defRPr/>
                </a:pPr>
                <a:endParaRPr lang="de-DE" sz="700" kern="0" dirty="0">
                  <a:solidFill>
                    <a:sysClr val="window" lastClr="FFFFFF"/>
                  </a:solidFill>
                  <a:latin typeface="Arial"/>
                </a:endParaRPr>
              </a:p>
            </p:txBody>
          </p:sp>
          <p:sp>
            <p:nvSpPr>
              <p:cNvPr id="38" name="Rectangle 79"/>
              <p:cNvSpPr>
                <a:spLocks noChangeArrowheads="1"/>
              </p:cNvSpPr>
              <p:nvPr>
                <p:custDataLst>
                  <p:tags r:id="rId6"/>
                </p:custDataLst>
              </p:nvPr>
            </p:nvSpPr>
            <p:spPr bwMode="auto">
              <a:xfrm>
                <a:off x="8788035" y="8434481"/>
                <a:ext cx="1671564" cy="756000"/>
              </a:xfrm>
              <a:prstGeom prst="rect">
                <a:avLst/>
              </a:prstGeom>
              <a:solidFill>
                <a:srgbClr val="474D52"/>
              </a:solidFill>
              <a:ln>
                <a:noFill/>
              </a:ln>
              <a:effectLst/>
              <a:extLst/>
            </p:spPr>
            <p:txBody>
              <a:bodyPr wrap="none" anchor="ctr">
                <a:noAutofit/>
              </a:bodyPr>
              <a:lstStyle/>
              <a:p>
                <a:pPr algn="ctr" defTabSz="342809" fontAlgn="base">
                  <a:spcBef>
                    <a:spcPct val="0"/>
                  </a:spcBef>
                  <a:spcAft>
                    <a:spcPct val="0"/>
                  </a:spcAft>
                  <a:defRPr/>
                </a:pPr>
                <a:r>
                  <a:rPr lang="de-DE" sz="900" kern="0" dirty="0" smtClean="0">
                    <a:solidFill>
                      <a:sysClr val="window" lastClr="FFFFFF"/>
                    </a:solidFill>
                    <a:ea typeface="ＭＳ Ｐゴシック" pitchFamily="34" charset="-128"/>
                    <a:cs typeface="Arial" charset="0"/>
                  </a:rPr>
                  <a:t>2005</a:t>
                </a:r>
                <a:endParaRPr lang="de-DE" sz="900" kern="0" dirty="0">
                  <a:solidFill>
                    <a:sysClr val="window" lastClr="FFFFFF"/>
                  </a:solidFill>
                  <a:ea typeface="ＭＳ Ｐゴシック" pitchFamily="34" charset="-128"/>
                  <a:cs typeface="Arial" charset="0"/>
                </a:endParaRPr>
              </a:p>
            </p:txBody>
          </p:sp>
        </p:grpSp>
        <p:sp>
          <p:nvSpPr>
            <p:cNvPr id="72" name="Textfeld 71"/>
            <p:cNvSpPr txBox="1"/>
            <p:nvPr/>
          </p:nvSpPr>
          <p:spPr>
            <a:xfrm>
              <a:off x="3004135" y="3547963"/>
              <a:ext cx="1030844" cy="465502"/>
            </a:xfrm>
            <a:prstGeom prst="rect">
              <a:avLst/>
            </a:prstGeom>
            <a:noFill/>
          </p:spPr>
          <p:txBody>
            <a:bodyPr wrap="square" lIns="34281" tIns="17140" rIns="34281" bIns="17140" rtlCol="0">
              <a:spAutoFit/>
            </a:bodyPr>
            <a:lstStyle/>
            <a:p>
              <a:r>
                <a:rPr lang="en-US" sz="700" dirty="0" smtClean="0">
                  <a:solidFill>
                    <a:prstClr val="black"/>
                  </a:solidFill>
                  <a:latin typeface="Century Gothic" panose="020B0502020202020204" pitchFamily="34" charset="0"/>
                  <a:cs typeface="Arial" pitchFamily="34" charset="0"/>
                </a:rPr>
                <a:t>International </a:t>
              </a:r>
              <a:r>
                <a:rPr lang="en-US" sz="700" dirty="0">
                  <a:solidFill>
                    <a:prstClr val="black"/>
                  </a:solidFill>
                  <a:latin typeface="Century Gothic" panose="020B0502020202020204" pitchFamily="34" charset="0"/>
                  <a:cs typeface="Arial" pitchFamily="34" charset="0"/>
                </a:rPr>
                <a:t>strategic Partnership to EN 12101-2 with </a:t>
              </a:r>
              <a:r>
                <a:rPr lang="en-US" sz="700" dirty="0" smtClean="0">
                  <a:solidFill>
                    <a:prstClr val="black"/>
                  </a:solidFill>
                  <a:latin typeface="Century Gothic" panose="020B0502020202020204" pitchFamily="34" charset="0"/>
                  <a:cs typeface="Arial" pitchFamily="34" charset="0"/>
                </a:rPr>
                <a:t/>
              </a:r>
              <a:br>
                <a:rPr lang="en-US" sz="700" dirty="0" smtClean="0">
                  <a:solidFill>
                    <a:prstClr val="black"/>
                  </a:solidFill>
                  <a:latin typeface="Century Gothic" panose="020B0502020202020204" pitchFamily="34" charset="0"/>
                  <a:cs typeface="Arial" pitchFamily="34" charset="0"/>
                </a:rPr>
              </a:br>
              <a:r>
                <a:rPr lang="en-US" sz="700" dirty="0" err="1" smtClean="0">
                  <a:solidFill>
                    <a:prstClr val="black"/>
                  </a:solidFill>
                  <a:latin typeface="Century Gothic" panose="020B0502020202020204" pitchFamily="34" charset="0"/>
                  <a:cs typeface="Arial" pitchFamily="34" charset="0"/>
                </a:rPr>
                <a:t>Schüco</a:t>
              </a:r>
              <a:r>
                <a:rPr lang="en-US" sz="700" dirty="0" smtClean="0">
                  <a:solidFill>
                    <a:prstClr val="black"/>
                  </a:solidFill>
                  <a:latin typeface="Century Gothic" panose="020B0502020202020204" pitchFamily="34" charset="0"/>
                  <a:cs typeface="Arial" pitchFamily="34" charset="0"/>
                </a:rPr>
                <a:t> </a:t>
              </a:r>
              <a:r>
                <a:rPr lang="en-US" sz="700" dirty="0">
                  <a:solidFill>
                    <a:prstClr val="black"/>
                  </a:solidFill>
                  <a:latin typeface="Century Gothic" panose="020B0502020202020204" pitchFamily="34" charset="0"/>
                  <a:cs typeface="Arial" pitchFamily="34" charset="0"/>
                </a:rPr>
                <a:t>International</a:t>
              </a:r>
            </a:p>
          </p:txBody>
        </p:sp>
      </p:grpSp>
      <p:grpSp>
        <p:nvGrpSpPr>
          <p:cNvPr id="10" name="Gruppieren 9"/>
          <p:cNvGrpSpPr/>
          <p:nvPr/>
        </p:nvGrpSpPr>
        <p:grpSpPr>
          <a:xfrm>
            <a:off x="5575526" y="2650577"/>
            <a:ext cx="925736" cy="2179102"/>
            <a:chOff x="5673184" y="2517407"/>
            <a:chExt cx="925736" cy="2179102"/>
          </a:xfrm>
        </p:grpSpPr>
        <p:grpSp>
          <p:nvGrpSpPr>
            <p:cNvPr id="55" name="Group 30"/>
            <p:cNvGrpSpPr/>
            <p:nvPr/>
          </p:nvGrpSpPr>
          <p:grpSpPr>
            <a:xfrm>
              <a:off x="5753506" y="2517407"/>
              <a:ext cx="690635" cy="283500"/>
              <a:chOff x="16548507" y="8434481"/>
              <a:chExt cx="1671564" cy="756000"/>
            </a:xfrm>
          </p:grpSpPr>
          <p:sp>
            <p:nvSpPr>
              <p:cNvPr id="56" name="Rectangle 98"/>
              <p:cNvSpPr/>
              <p:nvPr/>
            </p:nvSpPr>
            <p:spPr>
              <a:xfrm>
                <a:off x="16548507" y="8434481"/>
                <a:ext cx="140683" cy="405241"/>
              </a:xfrm>
              <a:prstGeom prst="rect">
                <a:avLst/>
              </a:prstGeom>
              <a:solidFill>
                <a:srgbClr val="474D52"/>
              </a:solidFill>
              <a:ln>
                <a:noFill/>
              </a:ln>
              <a:effectLst/>
            </p:spPr>
            <p:txBody>
              <a:bodyPr wrap="none" anchor="ctr">
                <a:noAutofit/>
              </a:bodyPr>
              <a:lstStyle/>
              <a:p>
                <a:pPr algn="ctr" defTabSz="342809" fontAlgn="base">
                  <a:spcBef>
                    <a:spcPct val="0"/>
                  </a:spcBef>
                  <a:spcAft>
                    <a:spcPct val="0"/>
                  </a:spcAft>
                  <a:defRPr/>
                </a:pPr>
                <a:endParaRPr lang="de-DE" sz="900" kern="0" dirty="0">
                  <a:solidFill>
                    <a:sysClr val="window" lastClr="FFFFFF"/>
                  </a:solidFill>
                  <a:ea typeface="ＭＳ Ｐゴシック" pitchFamily="34" charset="-128"/>
                  <a:cs typeface="Arial" charset="0"/>
                </a:endParaRPr>
              </a:p>
            </p:txBody>
          </p:sp>
          <p:sp>
            <p:nvSpPr>
              <p:cNvPr id="57" name="Rectangle 74"/>
              <p:cNvSpPr>
                <a:spLocks noChangeArrowheads="1"/>
              </p:cNvSpPr>
              <p:nvPr>
                <p:custDataLst>
                  <p:tags r:id="rId5"/>
                </p:custDataLst>
              </p:nvPr>
            </p:nvSpPr>
            <p:spPr bwMode="auto">
              <a:xfrm>
                <a:off x="16548507" y="8434481"/>
                <a:ext cx="1671564" cy="756000"/>
              </a:xfrm>
              <a:prstGeom prst="rect">
                <a:avLst/>
              </a:prstGeom>
              <a:solidFill>
                <a:srgbClr val="474D52"/>
              </a:solidFill>
              <a:ln>
                <a:noFill/>
              </a:ln>
              <a:effectLst/>
              <a:extLst/>
            </p:spPr>
            <p:txBody>
              <a:bodyPr wrap="none" anchor="ctr">
                <a:noAutofit/>
              </a:bodyPr>
              <a:lstStyle/>
              <a:p>
                <a:pPr algn="ctr" defTabSz="342809" fontAlgn="base">
                  <a:spcBef>
                    <a:spcPct val="0"/>
                  </a:spcBef>
                  <a:spcAft>
                    <a:spcPct val="0"/>
                  </a:spcAft>
                  <a:defRPr/>
                </a:pPr>
                <a:r>
                  <a:rPr lang="de-DE" sz="900" kern="0" dirty="0">
                    <a:solidFill>
                      <a:sysClr val="window" lastClr="FFFFFF"/>
                    </a:solidFill>
                    <a:ea typeface="ＭＳ Ｐゴシック" pitchFamily="34" charset="-128"/>
                    <a:cs typeface="Arial" charset="0"/>
                  </a:rPr>
                  <a:t>2009</a:t>
                </a:r>
              </a:p>
            </p:txBody>
          </p:sp>
        </p:grpSp>
        <p:sp>
          <p:nvSpPr>
            <p:cNvPr id="73" name="Rechteck 72"/>
            <p:cNvSpPr/>
            <p:nvPr/>
          </p:nvSpPr>
          <p:spPr>
            <a:xfrm>
              <a:off x="5673184" y="3907842"/>
              <a:ext cx="925736" cy="788667"/>
            </a:xfrm>
            <a:prstGeom prst="rect">
              <a:avLst/>
            </a:prstGeom>
          </p:spPr>
          <p:txBody>
            <a:bodyPr wrap="square" lIns="34281" tIns="17140" rIns="34281" bIns="17140">
              <a:spAutoFit/>
            </a:bodyPr>
            <a:lstStyle/>
            <a:p>
              <a:r>
                <a:rPr lang="en-US" sz="700" dirty="0">
                  <a:solidFill>
                    <a:prstClr val="black"/>
                  </a:solidFill>
                  <a:latin typeface="Century Gothic" panose="020B0502020202020204" pitchFamily="34" charset="0"/>
                  <a:cs typeface="Arial" pitchFamily="34" charset="0"/>
                </a:rPr>
                <a:t>First </a:t>
              </a:r>
              <a:r>
                <a:rPr lang="en-US" sz="700" dirty="0" smtClean="0">
                  <a:solidFill>
                    <a:prstClr val="black"/>
                  </a:solidFill>
                  <a:latin typeface="Century Gothic" panose="020B0502020202020204" pitchFamily="34" charset="0"/>
                  <a:cs typeface="Arial" pitchFamily="34" charset="0"/>
                </a:rPr>
                <a:t>SPS (Smoke Pressure System</a:t>
              </a:r>
              <a:r>
                <a:rPr lang="en-US" sz="700" dirty="0">
                  <a:solidFill>
                    <a:prstClr val="black"/>
                  </a:solidFill>
                  <a:latin typeface="Century Gothic" panose="020B0502020202020204" pitchFamily="34" charset="0"/>
                  <a:cs typeface="Arial" pitchFamily="34" charset="0"/>
                </a:rPr>
                <a:t>) project „Sky Office“ in Düsseldorf, based on LON-BUS-Technology with SIL1-Class </a:t>
              </a:r>
              <a:r>
                <a:rPr lang="en-US" sz="700" dirty="0" smtClean="0">
                  <a:solidFill>
                    <a:prstClr val="black"/>
                  </a:solidFill>
                  <a:latin typeface="Century Gothic" panose="020B0502020202020204" pitchFamily="34" charset="0"/>
                  <a:cs typeface="Arial" pitchFamily="34" charset="0"/>
                </a:rPr>
                <a:t>approval</a:t>
              </a:r>
              <a:endParaRPr lang="en-US" sz="700" dirty="0">
                <a:solidFill>
                  <a:prstClr val="black"/>
                </a:solidFill>
                <a:latin typeface="Century Gothic" panose="020B0502020202020204" pitchFamily="34" charset="0"/>
                <a:cs typeface="Arial" pitchFamily="34" charset="0"/>
              </a:endParaRPr>
            </a:p>
          </p:txBody>
        </p:sp>
        <p:pic>
          <p:nvPicPr>
            <p:cNvPr id="74" name="Picture 2" descr="C:\Users\DRoll\Desktop\11_1761_sky-office_foto_hg_esch800px.jpg"/>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5833348" y="2935999"/>
              <a:ext cx="562985" cy="922008"/>
            </a:xfrm>
            <a:prstGeom prst="rect">
              <a:avLst/>
            </a:prstGeom>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1" name="Gruppieren 10"/>
          <p:cNvGrpSpPr/>
          <p:nvPr/>
        </p:nvGrpSpPr>
        <p:grpSpPr>
          <a:xfrm>
            <a:off x="6226882" y="1142883"/>
            <a:ext cx="1182920" cy="1791194"/>
            <a:chOff x="6324540" y="1009713"/>
            <a:chExt cx="1182920" cy="1791194"/>
          </a:xfrm>
        </p:grpSpPr>
        <p:grpSp>
          <p:nvGrpSpPr>
            <p:cNvPr id="68" name="Group 2047"/>
            <p:cNvGrpSpPr/>
            <p:nvPr/>
          </p:nvGrpSpPr>
          <p:grpSpPr>
            <a:xfrm>
              <a:off x="6440498" y="2517407"/>
              <a:ext cx="690635" cy="283500"/>
              <a:chOff x="18488625" y="8434481"/>
              <a:chExt cx="1671564" cy="756000"/>
            </a:xfrm>
          </p:grpSpPr>
          <p:sp>
            <p:nvSpPr>
              <p:cNvPr id="69" name="Rectangle 176"/>
              <p:cNvSpPr/>
              <p:nvPr/>
            </p:nvSpPr>
            <p:spPr>
              <a:xfrm>
                <a:off x="18488625" y="8434481"/>
                <a:ext cx="140683" cy="405241"/>
              </a:xfrm>
              <a:prstGeom prst="rect">
                <a:avLst/>
              </a:prstGeom>
              <a:solidFill>
                <a:srgbClr val="474D52"/>
              </a:solidFill>
              <a:ln>
                <a:noFill/>
              </a:ln>
              <a:effectLst/>
            </p:spPr>
            <p:txBody>
              <a:bodyPr wrap="none" anchor="ctr">
                <a:noAutofit/>
              </a:bodyPr>
              <a:lstStyle/>
              <a:p>
                <a:pPr algn="ctr" defTabSz="342809" fontAlgn="base">
                  <a:spcBef>
                    <a:spcPct val="0"/>
                  </a:spcBef>
                  <a:spcAft>
                    <a:spcPct val="0"/>
                  </a:spcAft>
                  <a:defRPr/>
                </a:pPr>
                <a:endParaRPr lang="de-DE" sz="900" kern="0" dirty="0">
                  <a:solidFill>
                    <a:sysClr val="window" lastClr="FFFFFF"/>
                  </a:solidFill>
                  <a:ea typeface="ＭＳ Ｐゴシック" pitchFamily="34" charset="-128"/>
                  <a:cs typeface="Arial" charset="0"/>
                </a:endParaRPr>
              </a:p>
            </p:txBody>
          </p:sp>
          <p:sp>
            <p:nvSpPr>
              <p:cNvPr id="70" name="Rectangle 74"/>
              <p:cNvSpPr>
                <a:spLocks noChangeArrowheads="1"/>
              </p:cNvSpPr>
              <p:nvPr>
                <p:custDataLst>
                  <p:tags r:id="rId4"/>
                </p:custDataLst>
              </p:nvPr>
            </p:nvSpPr>
            <p:spPr bwMode="auto">
              <a:xfrm>
                <a:off x="18488625" y="8434481"/>
                <a:ext cx="1671564" cy="756000"/>
              </a:xfrm>
              <a:prstGeom prst="rect">
                <a:avLst/>
              </a:prstGeom>
              <a:solidFill>
                <a:srgbClr val="BFBFBF"/>
              </a:solidFill>
              <a:ln>
                <a:noFill/>
              </a:ln>
              <a:effectLst/>
              <a:extLst/>
            </p:spPr>
            <p:txBody>
              <a:bodyPr wrap="none" anchor="ctr">
                <a:noAutofit/>
              </a:bodyPr>
              <a:lstStyle/>
              <a:p>
                <a:pPr algn="ctr" defTabSz="342809" fontAlgn="base">
                  <a:spcBef>
                    <a:spcPct val="0"/>
                  </a:spcBef>
                  <a:spcAft>
                    <a:spcPct val="0"/>
                  </a:spcAft>
                  <a:defRPr/>
                </a:pPr>
                <a:r>
                  <a:rPr lang="de-DE" sz="900" kern="0" dirty="0" smtClean="0">
                    <a:solidFill>
                      <a:srgbClr val="000000"/>
                    </a:solidFill>
                    <a:ea typeface="ＭＳ Ｐゴシック" pitchFamily="34" charset="-128"/>
                    <a:cs typeface="Arial" charset="0"/>
                  </a:rPr>
                  <a:t>2010</a:t>
                </a:r>
                <a:endParaRPr lang="de-DE" sz="900" kern="0" dirty="0">
                  <a:solidFill>
                    <a:srgbClr val="000000"/>
                  </a:solidFill>
                  <a:ea typeface="ＭＳ Ｐゴシック" pitchFamily="34" charset="-128"/>
                  <a:cs typeface="Arial" charset="0"/>
                </a:endParaRPr>
              </a:p>
            </p:txBody>
          </p:sp>
        </p:grpSp>
        <p:sp>
          <p:nvSpPr>
            <p:cNvPr id="75" name="Rechteck 74"/>
            <p:cNvSpPr/>
            <p:nvPr/>
          </p:nvSpPr>
          <p:spPr>
            <a:xfrm>
              <a:off x="6324540" y="1639648"/>
              <a:ext cx="1182920" cy="465502"/>
            </a:xfrm>
            <a:prstGeom prst="rect">
              <a:avLst/>
            </a:prstGeom>
          </p:spPr>
          <p:txBody>
            <a:bodyPr wrap="square" lIns="34281" tIns="17140" rIns="34281" bIns="17140">
              <a:spAutoFit/>
            </a:bodyPr>
            <a:lstStyle/>
            <a:p>
              <a:pPr defTabSz="914400"/>
              <a:r>
                <a:rPr lang="en-US" sz="700" dirty="0">
                  <a:solidFill>
                    <a:prstClr val="black"/>
                  </a:solidFill>
                  <a:latin typeface="Century Gothic" panose="020B0502020202020204" pitchFamily="34" charset="0"/>
                  <a:cs typeface="Arial" pitchFamily="34" charset="0"/>
                </a:rPr>
                <a:t>Development of new product families for profile integrated chain drives and locking motors</a:t>
              </a:r>
            </a:p>
          </p:txBody>
        </p:sp>
        <p:pic>
          <p:nvPicPr>
            <p:cNvPr id="78" name="Picture 4" descr="C:\Users\DRoll\#DRO_unsortiert\Powerpoint-Präsentationen\#STG-BEIKIRCH_Unternehmenspräsentation_Deutsch\Bilder\Druck_Messetafel_CDI_STG.jpg"/>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6324540" y="1009713"/>
              <a:ext cx="570631" cy="570706"/>
            </a:xfrm>
            <a:prstGeom prst="rect">
              <a:avLst/>
            </a:prstGeom>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5" descr="C:\Users\DRoll\#DRO_unsortiert\Powerpoint-Präsentationen\#STG-BEIKIRCH_Unternehmenspräsentation_Deutsch\Bilder\Druck_Messetafel_CDI_STG_2012_2.jpg"/>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6936829" y="1009713"/>
              <a:ext cx="570631" cy="570706"/>
            </a:xfrm>
            <a:prstGeom prst="rect">
              <a:avLst/>
            </a:prstGeom>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8" name="Gruppieren 17"/>
          <p:cNvGrpSpPr/>
          <p:nvPr/>
        </p:nvGrpSpPr>
        <p:grpSpPr>
          <a:xfrm>
            <a:off x="6915532" y="2650577"/>
            <a:ext cx="883872" cy="1745023"/>
            <a:chOff x="7013190" y="2517407"/>
            <a:chExt cx="883872" cy="1745023"/>
          </a:xfrm>
        </p:grpSpPr>
        <p:sp>
          <p:nvSpPr>
            <p:cNvPr id="60" name="Rectangle 78"/>
            <p:cNvSpPr>
              <a:spLocks noChangeArrowheads="1"/>
            </p:cNvSpPr>
            <p:nvPr>
              <p:custDataLst>
                <p:tags r:id="rId3"/>
              </p:custDataLst>
            </p:nvPr>
          </p:nvSpPr>
          <p:spPr bwMode="auto">
            <a:xfrm>
              <a:off x="7127490" y="2517407"/>
              <a:ext cx="690635" cy="283500"/>
            </a:xfrm>
            <a:prstGeom prst="rect">
              <a:avLst/>
            </a:prstGeom>
            <a:solidFill>
              <a:srgbClr val="474D52"/>
            </a:solidFill>
            <a:ln>
              <a:noFill/>
            </a:ln>
            <a:effectLst/>
            <a:extLst/>
          </p:spPr>
          <p:txBody>
            <a:bodyPr wrap="none" anchor="ctr">
              <a:noAutofit/>
            </a:bodyPr>
            <a:lstStyle/>
            <a:p>
              <a:pPr algn="ctr" defTabSz="342809" fontAlgn="base">
                <a:spcBef>
                  <a:spcPct val="0"/>
                </a:spcBef>
                <a:spcAft>
                  <a:spcPct val="0"/>
                </a:spcAft>
                <a:defRPr/>
              </a:pPr>
              <a:r>
                <a:rPr lang="de-DE" sz="900" kern="0" dirty="0" smtClean="0">
                  <a:solidFill>
                    <a:sysClr val="window" lastClr="FFFFFF"/>
                  </a:solidFill>
                  <a:ea typeface="ＭＳ Ｐゴシック" pitchFamily="34" charset="-128"/>
                  <a:cs typeface="Arial" charset="0"/>
                </a:rPr>
                <a:t>2012</a:t>
              </a:r>
              <a:endParaRPr lang="de-DE" sz="900" kern="0" dirty="0">
                <a:solidFill>
                  <a:sysClr val="window" lastClr="FFFFFF"/>
                </a:solidFill>
                <a:ea typeface="ＭＳ Ｐゴシック" pitchFamily="34" charset="-128"/>
                <a:cs typeface="Arial" charset="0"/>
              </a:endParaRPr>
            </a:p>
          </p:txBody>
        </p:sp>
        <p:sp>
          <p:nvSpPr>
            <p:cNvPr id="80" name="Rechteck 79"/>
            <p:cNvSpPr/>
            <p:nvPr/>
          </p:nvSpPr>
          <p:spPr>
            <a:xfrm>
              <a:off x="7049230" y="3904650"/>
              <a:ext cx="819656" cy="357780"/>
            </a:xfrm>
            <a:prstGeom prst="rect">
              <a:avLst/>
            </a:prstGeom>
          </p:spPr>
          <p:txBody>
            <a:bodyPr wrap="square" lIns="34281" tIns="17140" rIns="34281" bIns="17140">
              <a:spAutoFit/>
            </a:bodyPr>
            <a:lstStyle/>
            <a:p>
              <a:r>
                <a:rPr lang="en-US" sz="700" dirty="0">
                  <a:solidFill>
                    <a:prstClr val="black"/>
                  </a:solidFill>
                  <a:latin typeface="Century Gothic" panose="020B0502020202020204" pitchFamily="34" charset="0"/>
                  <a:cs typeface="Arial" pitchFamily="34" charset="0"/>
                </a:rPr>
                <a:t>Extension of Order Process Center in Plant 2</a:t>
              </a:r>
            </a:p>
          </p:txBody>
        </p:sp>
        <p:pic>
          <p:nvPicPr>
            <p:cNvPr id="81" name="Picture 3" descr="C:\Users\DRoll\Desktop\07_kl.jpg"/>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7013190" y="3021407"/>
              <a:ext cx="883872" cy="735047"/>
            </a:xfrm>
            <a:prstGeom prst="rect">
              <a:avLst/>
            </a:prstGeom>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3" name="Gruppieren 12"/>
          <p:cNvGrpSpPr/>
          <p:nvPr/>
        </p:nvGrpSpPr>
        <p:grpSpPr>
          <a:xfrm>
            <a:off x="7690385" y="1156614"/>
            <a:ext cx="1015014" cy="1777240"/>
            <a:chOff x="7788043" y="1023444"/>
            <a:chExt cx="1015014" cy="1777240"/>
          </a:xfrm>
        </p:grpSpPr>
        <p:sp>
          <p:nvSpPr>
            <p:cNvPr id="77" name="Rectangle 74"/>
            <p:cNvSpPr>
              <a:spLocks noChangeArrowheads="1"/>
            </p:cNvSpPr>
            <p:nvPr>
              <p:custDataLst>
                <p:tags r:id="rId2"/>
              </p:custDataLst>
            </p:nvPr>
          </p:nvSpPr>
          <p:spPr bwMode="auto">
            <a:xfrm>
              <a:off x="7818125" y="2517184"/>
              <a:ext cx="690635" cy="283500"/>
            </a:xfrm>
            <a:prstGeom prst="rect">
              <a:avLst/>
            </a:prstGeom>
            <a:solidFill>
              <a:srgbClr val="BFBFBF"/>
            </a:solidFill>
            <a:ln>
              <a:noFill/>
            </a:ln>
            <a:effectLst/>
            <a:extLst/>
          </p:spPr>
          <p:txBody>
            <a:bodyPr wrap="none" anchor="ctr">
              <a:noAutofit/>
            </a:bodyPr>
            <a:lstStyle/>
            <a:p>
              <a:pPr algn="ctr" defTabSz="342809" fontAlgn="base">
                <a:spcBef>
                  <a:spcPct val="0"/>
                </a:spcBef>
                <a:spcAft>
                  <a:spcPct val="0"/>
                </a:spcAft>
                <a:defRPr/>
              </a:pPr>
              <a:r>
                <a:rPr lang="de-DE" sz="900" kern="0" dirty="0" smtClean="0">
                  <a:solidFill>
                    <a:srgbClr val="000000"/>
                  </a:solidFill>
                  <a:ea typeface="ＭＳ Ｐゴシック" pitchFamily="34" charset="-128"/>
                  <a:cs typeface="Arial" charset="0"/>
                </a:rPr>
                <a:t>2013</a:t>
              </a:r>
              <a:endParaRPr lang="de-DE" sz="900" kern="0" dirty="0">
                <a:solidFill>
                  <a:srgbClr val="000000"/>
                </a:solidFill>
                <a:ea typeface="ＭＳ Ｐゴシック" pitchFamily="34" charset="-128"/>
                <a:cs typeface="Arial" charset="0"/>
              </a:endParaRPr>
            </a:p>
          </p:txBody>
        </p:sp>
        <p:sp>
          <p:nvSpPr>
            <p:cNvPr id="82" name="Rechteck 81"/>
            <p:cNvSpPr/>
            <p:nvPr/>
          </p:nvSpPr>
          <p:spPr>
            <a:xfrm>
              <a:off x="7788043" y="1749197"/>
              <a:ext cx="1015014" cy="250058"/>
            </a:xfrm>
            <a:prstGeom prst="rect">
              <a:avLst/>
            </a:prstGeom>
          </p:spPr>
          <p:txBody>
            <a:bodyPr wrap="square" lIns="34281" tIns="17140" rIns="34281" bIns="17140">
              <a:spAutoFit/>
            </a:bodyPr>
            <a:lstStyle/>
            <a:p>
              <a:r>
                <a:rPr lang="de-DE" sz="700" dirty="0">
                  <a:solidFill>
                    <a:prstClr val="black"/>
                  </a:solidFill>
                  <a:latin typeface="Century Gothic" panose="020B0502020202020204" pitchFamily="34" charset="0"/>
                  <a:cs typeface="Arial" pitchFamily="34" charset="0"/>
                </a:rPr>
                <a:t>25th </a:t>
              </a:r>
              <a:r>
                <a:rPr lang="de-DE" sz="700" dirty="0" err="1">
                  <a:solidFill>
                    <a:prstClr val="black"/>
                  </a:solidFill>
                  <a:latin typeface="Century Gothic" panose="020B0502020202020204" pitchFamily="34" charset="0"/>
                  <a:cs typeface="Arial" pitchFamily="34" charset="0"/>
                </a:rPr>
                <a:t>company</a:t>
              </a:r>
              <a:r>
                <a:rPr lang="de-DE" sz="700" dirty="0">
                  <a:solidFill>
                    <a:prstClr val="black"/>
                  </a:solidFill>
                  <a:latin typeface="Century Gothic" panose="020B0502020202020204" pitchFamily="34" charset="0"/>
                  <a:cs typeface="Arial" pitchFamily="34" charset="0"/>
                </a:rPr>
                <a:t> </a:t>
              </a:r>
              <a:r>
                <a:rPr lang="de-DE" sz="700" dirty="0" err="1">
                  <a:solidFill>
                    <a:prstClr val="black"/>
                  </a:solidFill>
                  <a:latin typeface="Century Gothic" panose="020B0502020202020204" pitchFamily="34" charset="0"/>
                  <a:cs typeface="Arial" pitchFamily="34" charset="0"/>
                </a:rPr>
                <a:t>anniversary</a:t>
              </a:r>
              <a:endParaRPr lang="de-DE" sz="700" dirty="0">
                <a:solidFill>
                  <a:prstClr val="black"/>
                </a:solidFill>
                <a:latin typeface="Century Gothic" panose="020B0502020202020204" pitchFamily="34" charset="0"/>
                <a:cs typeface="Arial" pitchFamily="34" charset="0"/>
              </a:endParaRPr>
            </a:p>
          </p:txBody>
        </p:sp>
        <p:pic>
          <p:nvPicPr>
            <p:cNvPr id="83" name="Picture 5"/>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7788043" y="1023444"/>
              <a:ext cx="729847" cy="596759"/>
            </a:xfrm>
            <a:prstGeom prst="rect">
              <a:avLst/>
            </a:prstGeom>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uppieren 16"/>
          <p:cNvGrpSpPr/>
          <p:nvPr/>
        </p:nvGrpSpPr>
        <p:grpSpPr>
          <a:xfrm>
            <a:off x="8096263" y="2650354"/>
            <a:ext cx="944631" cy="595044"/>
            <a:chOff x="8193921" y="2517184"/>
            <a:chExt cx="944631" cy="595044"/>
          </a:xfrm>
        </p:grpSpPr>
        <p:sp>
          <p:nvSpPr>
            <p:cNvPr id="71" name="Rectangle 75"/>
            <p:cNvSpPr>
              <a:spLocks noChangeArrowheads="1"/>
            </p:cNvSpPr>
            <p:nvPr>
              <p:custDataLst>
                <p:tags r:id="rId1"/>
              </p:custDataLst>
            </p:nvPr>
          </p:nvSpPr>
          <p:spPr bwMode="gray">
            <a:xfrm>
              <a:off x="8498043" y="2517184"/>
              <a:ext cx="610030" cy="283500"/>
            </a:xfrm>
            <a:prstGeom prst="homePlate">
              <a:avLst>
                <a:gd name="adj" fmla="val 47268"/>
              </a:avLst>
            </a:prstGeom>
            <a:solidFill>
              <a:srgbClr val="474D52"/>
            </a:solidFill>
            <a:ln>
              <a:noFill/>
            </a:ln>
            <a:effectLst/>
            <a:extLst/>
          </p:spPr>
          <p:txBody>
            <a:bodyPr wrap="none" lIns="34281" tIns="17140" rIns="34281" bIns="17140" anchor="ctr">
              <a:noAutofit/>
            </a:bodyPr>
            <a:lstStyle/>
            <a:p>
              <a:pPr algn="ctr" defTabSz="342809" fontAlgn="base">
                <a:spcBef>
                  <a:spcPct val="0"/>
                </a:spcBef>
                <a:spcAft>
                  <a:spcPct val="0"/>
                </a:spcAft>
                <a:defRPr/>
              </a:pPr>
              <a:r>
                <a:rPr lang="de-DE" sz="900" kern="0" dirty="0" smtClean="0">
                  <a:solidFill>
                    <a:sysClr val="window" lastClr="FFFFFF"/>
                  </a:solidFill>
                  <a:ea typeface="ＭＳ Ｐゴシック" pitchFamily="34" charset="-128"/>
                  <a:cs typeface="Arial" charset="0"/>
                </a:rPr>
                <a:t>2015</a:t>
              </a:r>
              <a:endParaRPr lang="de-DE" sz="900" kern="0" dirty="0">
                <a:solidFill>
                  <a:srgbClr val="000000"/>
                </a:solidFill>
                <a:ea typeface="ＭＳ Ｐゴシック" pitchFamily="34" charset="-128"/>
                <a:cs typeface="Arial" charset="0"/>
              </a:endParaRPr>
            </a:p>
          </p:txBody>
        </p:sp>
        <p:pic>
          <p:nvPicPr>
            <p:cNvPr id="85" name="Grafik 84"/>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8193921" y="2949664"/>
              <a:ext cx="944631" cy="162564"/>
            </a:xfrm>
            <a:prstGeom prst="rect">
              <a:avLst/>
            </a:prstGeom>
          </p:spPr>
        </p:pic>
      </p:grpSp>
      <p:sp>
        <p:nvSpPr>
          <p:cNvPr id="86" name="Textplatzhalter 1"/>
          <p:cNvSpPr txBox="1">
            <a:spLocks/>
          </p:cNvSpPr>
          <p:nvPr/>
        </p:nvSpPr>
        <p:spPr>
          <a:xfrm>
            <a:off x="262945" y="572096"/>
            <a:ext cx="1352319" cy="336550"/>
          </a:xfrm>
          <a:prstGeom prst="rect">
            <a:avLst/>
          </a:prstGeom>
        </p:spPr>
        <p:txBody>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e-DE" sz="1800" dirty="0" err="1">
                <a:latin typeface="Century Gothic" panose="020B0502020202020204" pitchFamily="34" charset="0"/>
                <a:cs typeface="Arial" panose="020B0604020202020204" pitchFamily="34" charset="0"/>
              </a:rPr>
              <a:t>History</a:t>
            </a:r>
            <a:endParaRPr lang="de-DE" sz="1800" dirty="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09818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hteck 1"/>
          <p:cNvSpPr>
            <a:spLocks noChangeArrowheads="1"/>
          </p:cNvSpPr>
          <p:nvPr/>
        </p:nvSpPr>
        <p:spPr bwMode="auto">
          <a:xfrm>
            <a:off x="179512" y="1347615"/>
            <a:ext cx="4392488" cy="209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p>
            <a:r>
              <a:rPr lang="en-US" sz="1300" dirty="0"/>
              <a:t>In building fires, 9 out of 10 people die from inhalation of extremely toxic fire gases. A closed room is quickly completely smoked by the toxic smoke, escape and rescue routes for people in the building are locked.</a:t>
            </a:r>
          </a:p>
          <a:p>
            <a:endParaRPr lang="en-US" sz="1300" dirty="0"/>
          </a:p>
          <a:p>
            <a:r>
              <a:rPr lang="en-US" sz="1300" dirty="0"/>
              <a:t>For this reason, according to the building regulations, buildings must be designed in such a way that the spread of fire and smoke is prevented and in the event of a fire the rescue of humans and animals as well as effective fire fighting are possible.</a:t>
            </a:r>
            <a:endParaRPr lang="de-DE" sz="1300" dirty="0"/>
          </a:p>
        </p:txBody>
      </p:sp>
      <p:pic>
        <p:nvPicPr>
          <p:cNvPr id="9" name="Picture 2"/>
          <p:cNvPicPr>
            <a:picLocks noChangeAspect="1" noChangeArrowheads="1"/>
          </p:cNvPicPr>
          <p:nvPr/>
        </p:nvPicPr>
        <p:blipFill>
          <a:blip r:embed="rId3"/>
          <a:srcRect/>
          <a:stretch>
            <a:fillRect/>
          </a:stretch>
        </p:blipFill>
        <p:spPr bwMode="auto">
          <a:xfrm>
            <a:off x="5829148" y="1275606"/>
            <a:ext cx="2847308" cy="324036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feld 11"/>
          <p:cNvSpPr txBox="1"/>
          <p:nvPr/>
        </p:nvSpPr>
        <p:spPr>
          <a:xfrm>
            <a:off x="179512" y="853261"/>
            <a:ext cx="5832648" cy="280836"/>
          </a:xfrm>
          <a:prstGeom prst="rect">
            <a:avLst/>
          </a:prstGeom>
          <a:noFill/>
        </p:spPr>
        <p:txBody>
          <a:bodyPr wrap="square" lIns="34280" tIns="17140" rIns="34280" bIns="17140" rtlCol="0">
            <a:spAutoFit/>
          </a:bodyPr>
          <a:lstStyle/>
          <a:p>
            <a:r>
              <a:rPr lang="en-US" sz="1600" b="1" dirty="0">
                <a:latin typeface="Arial"/>
                <a:cs typeface="Arial"/>
              </a:rPr>
              <a:t>Importance of smoke and heat extraction systems</a:t>
            </a:r>
            <a:endParaRPr lang="de-DE" sz="1600" b="1" dirty="0">
              <a:latin typeface="Arial"/>
              <a:cs typeface="Arial"/>
            </a:endParaRPr>
          </a:p>
        </p:txBody>
      </p:sp>
    </p:spTree>
    <p:extLst>
      <p:ext uri="{BB962C8B-B14F-4D97-AF65-F5344CB8AC3E}">
        <p14:creationId xmlns:p14="http://schemas.microsoft.com/office/powerpoint/2010/main" val="414374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xEl>
                                              <p:pRg st="2" end="2"/>
                                            </p:txEl>
                                          </p:spTgt>
                                        </p:tgtEl>
                                        <p:attrNameLst>
                                          <p:attrName>style.visibility</p:attrName>
                                        </p:attrNameLst>
                                      </p:cBhvr>
                                      <p:to>
                                        <p:strVal val="visible"/>
                                      </p:to>
                                    </p:set>
                                    <p:animEffect transition="in" filter="fade">
                                      <p:cBhvr>
                                        <p:cTn id="7" dur="500"/>
                                        <p:tgtEl>
                                          <p:spTgt spid="184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179512" y="1347614"/>
            <a:ext cx="4392488" cy="1415770"/>
          </a:xfrm>
          <a:prstGeom prst="rect">
            <a:avLst/>
          </a:prstGeom>
        </p:spPr>
        <p:txBody>
          <a:bodyPr wrap="square" lIns="91438" tIns="45719" rIns="91438" bIns="45719">
            <a:spAutoFit/>
          </a:bodyPr>
          <a:lstStyle/>
          <a:p>
            <a:r>
              <a:rPr lang="de-DE" sz="1300" b="1" dirty="0"/>
              <a:t>Smoke </a:t>
            </a:r>
            <a:r>
              <a:rPr lang="de-DE" sz="1300" b="1" dirty="0" err="1"/>
              <a:t>prevents</a:t>
            </a:r>
            <a:r>
              <a:rPr lang="de-DE" sz="1300" b="1" dirty="0"/>
              <a:t>:</a:t>
            </a:r>
          </a:p>
          <a:p>
            <a:endParaRPr lang="de-DE" sz="800" b="1" dirty="0"/>
          </a:p>
          <a:p>
            <a:pPr marL="285743" indent="-285743">
              <a:buFont typeface="Arial" panose="020B0604020202020204" pitchFamily="34" charset="0"/>
              <a:buChar char="•"/>
            </a:pPr>
            <a:r>
              <a:rPr lang="en-US" sz="1300" b="1" dirty="0"/>
              <a:t>The escape of people out of a burning building</a:t>
            </a:r>
          </a:p>
          <a:p>
            <a:pPr marL="285743" indent="-285743">
              <a:buFont typeface="Arial" panose="020B0604020202020204" pitchFamily="34" charset="0"/>
              <a:buChar char="•"/>
            </a:pPr>
            <a:r>
              <a:rPr lang="en-US" sz="1300" dirty="0"/>
              <a:t>The loss of orientation is impaired by the toxic flue gases.</a:t>
            </a:r>
            <a:endParaRPr lang="de-DE" sz="1300" dirty="0"/>
          </a:p>
          <a:p>
            <a:endParaRPr lang="de-DE" sz="1300" b="1" dirty="0"/>
          </a:p>
          <a:p>
            <a:pPr marL="285743" indent="-285743">
              <a:buFont typeface="Arial" panose="020B0604020202020204" pitchFamily="34" charset="0"/>
              <a:buChar char="•"/>
            </a:pPr>
            <a:r>
              <a:rPr lang="en-US" sz="1300" b="1" dirty="0"/>
              <a:t>The fast firefighting attack of the fire brigade</a:t>
            </a:r>
          </a:p>
          <a:p>
            <a:pPr marL="285743" indent="-285743">
              <a:buFont typeface="Arial" panose="020B0604020202020204" pitchFamily="34" charset="0"/>
              <a:buChar char="•"/>
            </a:pPr>
            <a:r>
              <a:rPr lang="en-US" sz="1300" dirty="0"/>
              <a:t>because the fire is hardly to localize due to poor visibility.</a:t>
            </a:r>
            <a:endParaRPr lang="de-DE" sz="1300" dirty="0"/>
          </a:p>
        </p:txBody>
      </p:sp>
      <p:sp>
        <p:nvSpPr>
          <p:cNvPr id="7" name="Ellipse 6"/>
          <p:cNvSpPr/>
          <p:nvPr/>
        </p:nvSpPr>
        <p:spPr>
          <a:xfrm>
            <a:off x="179835" y="1923678"/>
            <a:ext cx="287710" cy="2851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de-DE"/>
          </a:p>
        </p:txBody>
      </p:sp>
      <p:sp>
        <p:nvSpPr>
          <p:cNvPr id="8" name="Ellipse 7"/>
          <p:cNvSpPr/>
          <p:nvPr/>
        </p:nvSpPr>
        <p:spPr>
          <a:xfrm>
            <a:off x="179513" y="2715766"/>
            <a:ext cx="287710" cy="2851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de-DE"/>
          </a:p>
        </p:txBody>
      </p:sp>
      <p:sp>
        <p:nvSpPr>
          <p:cNvPr id="12" name="Textfeld 11"/>
          <p:cNvSpPr txBox="1"/>
          <p:nvPr/>
        </p:nvSpPr>
        <p:spPr>
          <a:xfrm>
            <a:off x="179512" y="853261"/>
            <a:ext cx="5832648" cy="280836"/>
          </a:xfrm>
          <a:prstGeom prst="rect">
            <a:avLst/>
          </a:prstGeom>
          <a:noFill/>
        </p:spPr>
        <p:txBody>
          <a:bodyPr wrap="square" lIns="34280" tIns="17140" rIns="34280" bIns="17140" rtlCol="0">
            <a:spAutoFit/>
          </a:bodyPr>
          <a:lstStyle/>
          <a:p>
            <a:r>
              <a:rPr lang="de-DE" sz="1600" b="1" dirty="0">
                <a:latin typeface="Arial"/>
                <a:cs typeface="Arial"/>
              </a:rPr>
              <a:t>Tasks </a:t>
            </a:r>
            <a:r>
              <a:rPr lang="de-DE" sz="1600" b="1" dirty="0" err="1">
                <a:latin typeface="Arial"/>
                <a:cs typeface="Arial"/>
              </a:rPr>
              <a:t>of</a:t>
            </a:r>
            <a:r>
              <a:rPr lang="de-DE" sz="1600" b="1" dirty="0">
                <a:latin typeface="Arial"/>
                <a:cs typeface="Arial"/>
              </a:rPr>
              <a:t> SHE-systems</a:t>
            </a:r>
          </a:p>
        </p:txBody>
      </p:sp>
      <p:pic>
        <p:nvPicPr>
          <p:cNvPr id="256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9" y="1408735"/>
            <a:ext cx="2740659" cy="1523749"/>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descr="C:\Users\DRoll\Desktop\Spülvorgang RDA_Jom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7" y="2756252"/>
            <a:ext cx="1471381" cy="1831722"/>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60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3497" b="36223"/>
          <a:stretch/>
        </p:blipFill>
        <p:spPr bwMode="auto">
          <a:xfrm>
            <a:off x="7389374" y="2139703"/>
            <a:ext cx="1503107" cy="1239769"/>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2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5219700" y="2613721"/>
            <a:ext cx="3384550"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000" b="1" u="sng" dirty="0">
                <a:solidFill>
                  <a:srgbClr val="000000"/>
                </a:solidFill>
                <a:cs typeface="Arial" charset="0"/>
              </a:rPr>
              <a:t>ohne</a:t>
            </a:r>
            <a:r>
              <a:rPr lang="de-DE" altLang="de-DE" sz="1000" b="1" dirty="0">
                <a:solidFill>
                  <a:srgbClr val="000000"/>
                </a:solidFill>
                <a:cs typeface="Arial" charset="0"/>
              </a:rPr>
              <a:t> Rauch- und Wärmeableitung</a:t>
            </a:r>
          </a:p>
        </p:txBody>
      </p:sp>
      <p:graphicFrame>
        <p:nvGraphicFramePr>
          <p:cNvPr id="10243" name="Object 4"/>
          <p:cNvGraphicFramePr>
            <a:graphicFrameLocks noGrp="1" noChangeAspect="1"/>
          </p:cNvGraphicFramePr>
          <p:nvPr>
            <p:ph sz="half" idx="4294967295"/>
            <p:extLst>
              <p:ext uri="{D42A27DB-BD31-4B8C-83A1-F6EECF244321}">
                <p14:modId xmlns:p14="http://schemas.microsoft.com/office/powerpoint/2010/main" val="2869659495"/>
              </p:ext>
            </p:extLst>
          </p:nvPr>
        </p:nvGraphicFramePr>
        <p:xfrm>
          <a:off x="5146874" y="1030289"/>
          <a:ext cx="3457575" cy="1620837"/>
        </p:xfrm>
        <a:graphic>
          <a:graphicData uri="http://schemas.openxmlformats.org/presentationml/2006/ole">
            <mc:AlternateContent xmlns:mc="http://schemas.openxmlformats.org/markup-compatibility/2006">
              <mc:Choice xmlns:v="urn:schemas-microsoft-com:vml" Requires="v">
                <p:oleObj spid="_x0000_s1028" name="CorelDRAW" r:id="rId4" imgW="6581775" imgH="4029075" progId="CorelDRAW.Graphic.9">
                  <p:embed/>
                </p:oleObj>
              </mc:Choice>
              <mc:Fallback>
                <p:oleObj name="CorelDRAW" r:id="rId4" imgW="6581775" imgH="4029075" progId="CorelDRAW.Graphic.9">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6874" y="1030289"/>
                        <a:ext cx="3457575" cy="1620837"/>
                      </a:xfrm>
                      <a:prstGeom prst="rect">
                        <a:avLst/>
                      </a:prstGeom>
                      <a:noFill/>
                      <a:ln>
                        <a:noFill/>
                      </a:ln>
                      <a:extLst/>
                    </p:spPr>
                  </p:pic>
                </p:oleObj>
              </mc:Fallback>
            </mc:AlternateContent>
          </a:graphicData>
        </a:graphic>
      </p:graphicFrame>
      <p:graphicFrame>
        <p:nvGraphicFramePr>
          <p:cNvPr id="10244" name="Object 5"/>
          <p:cNvGraphicFramePr>
            <a:graphicFrameLocks noGrp="1" noChangeAspect="1"/>
          </p:cNvGraphicFramePr>
          <p:nvPr>
            <p:ph sz="half" idx="4294967295"/>
            <p:extLst>
              <p:ext uri="{D42A27DB-BD31-4B8C-83A1-F6EECF244321}">
                <p14:modId xmlns:p14="http://schemas.microsoft.com/office/powerpoint/2010/main" val="859429960"/>
              </p:ext>
            </p:extLst>
          </p:nvPr>
        </p:nvGraphicFramePr>
        <p:xfrm>
          <a:off x="5146874" y="3076575"/>
          <a:ext cx="3457575" cy="1620838"/>
        </p:xfrm>
        <a:graphic>
          <a:graphicData uri="http://schemas.openxmlformats.org/presentationml/2006/ole">
            <mc:AlternateContent xmlns:mc="http://schemas.openxmlformats.org/markup-compatibility/2006">
              <mc:Choice xmlns:v="urn:schemas-microsoft-com:vml" Requires="v">
                <p:oleObj spid="_x0000_s1029" name="CorelDRAW" r:id="rId6" imgW="6581775" imgH="4029075" progId="CorelDRAW.Graphic.9">
                  <p:embed/>
                </p:oleObj>
              </mc:Choice>
              <mc:Fallback>
                <p:oleObj name="CorelDRAW" r:id="rId6" imgW="6581775" imgH="4029075" progId="CorelDRAW.Graphic.9">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6874" y="3076575"/>
                        <a:ext cx="3457575" cy="1620838"/>
                      </a:xfrm>
                      <a:prstGeom prst="rect">
                        <a:avLst/>
                      </a:prstGeom>
                      <a:noFill/>
                      <a:ln>
                        <a:noFill/>
                      </a:ln>
                      <a:extLst/>
                    </p:spPr>
                  </p:pic>
                </p:oleObj>
              </mc:Fallback>
            </mc:AlternateContent>
          </a:graphicData>
        </a:graphic>
      </p:graphicFrame>
      <p:sp>
        <p:nvSpPr>
          <p:cNvPr id="10245" name="Text Box 6"/>
          <p:cNvSpPr txBox="1">
            <a:spLocks noChangeArrowheads="1"/>
          </p:cNvSpPr>
          <p:nvPr/>
        </p:nvSpPr>
        <p:spPr bwMode="auto">
          <a:xfrm>
            <a:off x="5219700" y="4685532"/>
            <a:ext cx="3384550"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000" b="1" u="sng" dirty="0">
                <a:solidFill>
                  <a:srgbClr val="000000"/>
                </a:solidFill>
                <a:cs typeface="Arial" charset="0"/>
              </a:rPr>
              <a:t>mit</a:t>
            </a:r>
            <a:r>
              <a:rPr lang="de-DE" altLang="de-DE" sz="1000" b="1" dirty="0">
                <a:solidFill>
                  <a:srgbClr val="000000"/>
                </a:solidFill>
                <a:cs typeface="Arial" charset="0"/>
              </a:rPr>
              <a:t> Rauch- und Wärmeableitung</a:t>
            </a:r>
          </a:p>
        </p:txBody>
      </p:sp>
      <p:sp>
        <p:nvSpPr>
          <p:cNvPr id="10" name="Textfeld 9"/>
          <p:cNvSpPr txBox="1"/>
          <p:nvPr/>
        </p:nvSpPr>
        <p:spPr>
          <a:xfrm>
            <a:off x="179512" y="853261"/>
            <a:ext cx="5832648" cy="280836"/>
          </a:xfrm>
          <a:prstGeom prst="rect">
            <a:avLst/>
          </a:prstGeom>
          <a:noFill/>
        </p:spPr>
        <p:txBody>
          <a:bodyPr wrap="square" lIns="34280" tIns="17140" rIns="34280" bIns="17140" rtlCol="0">
            <a:spAutoFit/>
          </a:bodyPr>
          <a:lstStyle/>
          <a:p>
            <a:r>
              <a:rPr lang="en-US" sz="1600" b="1" dirty="0">
                <a:latin typeface="Arial"/>
                <a:cs typeface="Arial"/>
              </a:rPr>
              <a:t>Fire and smoke development in comparison</a:t>
            </a:r>
            <a:endParaRPr lang="de-DE" sz="1600" b="1" dirty="0">
              <a:latin typeface="Arial"/>
              <a:cs typeface="Arial"/>
            </a:endParaRPr>
          </a:p>
        </p:txBody>
      </p:sp>
      <p:sp>
        <p:nvSpPr>
          <p:cNvPr id="11" name="Rechteck 10"/>
          <p:cNvSpPr/>
          <p:nvPr/>
        </p:nvSpPr>
        <p:spPr>
          <a:xfrm>
            <a:off x="179834" y="1347615"/>
            <a:ext cx="4392165" cy="2739209"/>
          </a:xfrm>
          <a:prstGeom prst="rect">
            <a:avLst/>
          </a:prstGeom>
        </p:spPr>
        <p:txBody>
          <a:bodyPr wrap="square" lIns="91438" tIns="45719" rIns="91438" bIns="45719">
            <a:spAutoFit/>
          </a:bodyPr>
          <a:lstStyle/>
          <a:p>
            <a:r>
              <a:rPr lang="en-US" sz="1300" dirty="0"/>
              <a:t>In the first few minutes after the formation of a fire, the amount of smoke produced increases significantly faster than the temperature. Only after about 15 minutes, the temperature rises significantly.</a:t>
            </a:r>
          </a:p>
          <a:p>
            <a:endParaRPr lang="en-US" sz="800" dirty="0"/>
          </a:p>
          <a:p>
            <a:r>
              <a:rPr lang="en-US" sz="1300" b="1" dirty="0"/>
              <a:t>The effect of a natural smoke and heat extraction must therefore fully unfold in the first phase of a fire and purposely dissipate the resulting smoke. Only then will a stable, low-smoke layer near the ground floor be possible.</a:t>
            </a:r>
          </a:p>
          <a:p>
            <a:endParaRPr lang="en-US" sz="800" dirty="0"/>
          </a:p>
          <a:p>
            <a:r>
              <a:rPr lang="en-US" sz="1300" dirty="0"/>
              <a:t>In addition, the targeted discharge of the smoke in the first phase of a fire also significantly delays the spontaneous self-inflammation of gases which become increasingly hotter in the further course of the fire, the so-called flash over *.</a:t>
            </a:r>
            <a:endParaRPr lang="de-DE" sz="1300" dirty="0"/>
          </a:p>
        </p:txBody>
      </p:sp>
    </p:spTree>
    <p:extLst>
      <p:ext uri="{BB962C8B-B14F-4D97-AF65-F5344CB8AC3E}">
        <p14:creationId xmlns:p14="http://schemas.microsoft.com/office/powerpoint/2010/main" val="35851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9" y="1491779"/>
            <a:ext cx="2016125"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descr="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9" y="3269778"/>
            <a:ext cx="2016125" cy="115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descr="a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1427" y="1523529"/>
            <a:ext cx="2016125" cy="114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5"/>
          <p:cNvSpPr txBox="1">
            <a:spLocks noChangeArrowheads="1"/>
          </p:cNvSpPr>
          <p:nvPr/>
        </p:nvSpPr>
        <p:spPr bwMode="auto">
          <a:xfrm>
            <a:off x="2339654" y="1523529"/>
            <a:ext cx="2238375" cy="492443"/>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spAutoFit/>
          </a:bodyPr>
          <a:lstStyle/>
          <a:p>
            <a:pPr>
              <a:defRPr/>
            </a:pPr>
            <a:r>
              <a:rPr lang="de-DE" sz="1300" spc="-20" dirty="0" err="1">
                <a:latin typeface="Arial" panose="020B0604020202020204" pitchFamily="34" charset="0"/>
                <a:cs typeface="Arial" panose="020B0604020202020204" pitchFamily="34" charset="0"/>
              </a:rPr>
              <a:t>Fire</a:t>
            </a:r>
            <a:r>
              <a:rPr lang="en-US" sz="1300" spc="-20" dirty="0">
                <a:latin typeface="Arial" panose="020B0604020202020204" pitchFamily="34" charset="0"/>
                <a:cs typeface="Arial" panose="020B0604020202020204" pitchFamily="34" charset="0"/>
              </a:rPr>
              <a:t> development phase,</a:t>
            </a:r>
          </a:p>
          <a:p>
            <a:pPr>
              <a:defRPr/>
            </a:pPr>
            <a:r>
              <a:rPr lang="de-DE" sz="1300" spc="-20" dirty="0" err="1">
                <a:latin typeface="Arial" panose="020B0604020202020204" pitchFamily="34" charset="0"/>
                <a:cs typeface="Arial" panose="020B0604020202020204" pitchFamily="34" charset="0"/>
              </a:rPr>
              <a:t>Fire</a:t>
            </a:r>
            <a:r>
              <a:rPr lang="de-DE" sz="1300" spc="-20" dirty="0">
                <a:latin typeface="Arial" panose="020B0604020202020204" pitchFamily="34" charset="0"/>
                <a:cs typeface="Arial" panose="020B0604020202020204" pitchFamily="34" charset="0"/>
              </a:rPr>
              <a:t> </a:t>
            </a:r>
            <a:r>
              <a:rPr lang="de-DE" sz="1300" spc="-20" dirty="0" err="1">
                <a:latin typeface="Arial" panose="020B0604020202020204" pitchFamily="34" charset="0"/>
                <a:cs typeface="Arial" panose="020B0604020202020204" pitchFamily="34" charset="0"/>
              </a:rPr>
              <a:t>with</a:t>
            </a:r>
            <a:r>
              <a:rPr lang="de-DE" sz="1300" spc="-20" dirty="0">
                <a:latin typeface="Arial" panose="020B0604020202020204" pitchFamily="34" charset="0"/>
                <a:cs typeface="Arial" panose="020B0604020202020204" pitchFamily="34" charset="0"/>
              </a:rPr>
              <a:t> Smoke </a:t>
            </a:r>
            <a:r>
              <a:rPr lang="de-DE" sz="1300" spc="-20" dirty="0" err="1">
                <a:latin typeface="Arial" panose="020B0604020202020204" pitchFamily="34" charset="0"/>
                <a:cs typeface="Arial" panose="020B0604020202020204" pitchFamily="34" charset="0"/>
              </a:rPr>
              <a:t>Plume</a:t>
            </a:r>
            <a:endParaRPr lang="de-DE" sz="1300" spc="-20" dirty="0">
              <a:latin typeface="Arial" panose="020B0604020202020204" pitchFamily="34" charset="0"/>
              <a:cs typeface="Arial" panose="020B0604020202020204" pitchFamily="34" charset="0"/>
            </a:endParaRPr>
          </a:p>
        </p:txBody>
      </p:sp>
      <p:sp>
        <p:nvSpPr>
          <p:cNvPr id="16" name="Rectangle 7"/>
          <p:cNvSpPr>
            <a:spLocks noChangeArrowheads="1"/>
          </p:cNvSpPr>
          <p:nvPr/>
        </p:nvSpPr>
        <p:spPr bwMode="auto">
          <a:xfrm>
            <a:off x="2339654" y="3269779"/>
            <a:ext cx="2238375" cy="992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spAutoFit/>
          </a:bodyPr>
          <a:lstStyle/>
          <a:p>
            <a:pPr>
              <a:lnSpc>
                <a:spcPct val="90000"/>
              </a:lnSpc>
              <a:defRPr/>
            </a:pPr>
            <a:r>
              <a:rPr lang="en-US" sz="1300" spc="-20" dirty="0">
                <a:solidFill>
                  <a:prstClr val="black"/>
                </a:solidFill>
                <a:latin typeface="Arial" panose="020B0604020202020204" pitchFamily="34" charset="0"/>
                <a:cs typeface="Arial" panose="020B0604020202020204" pitchFamily="34" charset="0"/>
              </a:rPr>
              <a:t>The heat rises. Due to thermal </a:t>
            </a:r>
            <a:r>
              <a:rPr lang="en-US" sz="1300" spc="-20" dirty="0" err="1">
                <a:solidFill>
                  <a:prstClr val="black"/>
                </a:solidFill>
                <a:latin typeface="Arial" panose="020B0604020202020204" pitchFamily="34" charset="0"/>
                <a:cs typeface="Arial" panose="020B0604020202020204" pitchFamily="34" charset="0"/>
              </a:rPr>
              <a:t>underpressure</a:t>
            </a:r>
            <a:r>
              <a:rPr lang="en-US" sz="1300" spc="-20" dirty="0">
                <a:solidFill>
                  <a:prstClr val="black"/>
                </a:solidFill>
                <a:latin typeface="Arial" panose="020B0604020202020204" pitchFamily="34" charset="0"/>
                <a:cs typeface="Arial" panose="020B0604020202020204" pitchFamily="34" charset="0"/>
              </a:rPr>
              <a:t> at the source of the fire, the smoke goes back to the ground</a:t>
            </a:r>
            <a:endParaRPr lang="de-DE" sz="1300" spc="-20" dirty="0">
              <a:solidFill>
                <a:prstClr val="black"/>
              </a:solidFill>
              <a:latin typeface="Arial" panose="020B0604020202020204" pitchFamily="34" charset="0"/>
              <a:cs typeface="Arial" panose="020B0604020202020204" pitchFamily="34" charset="0"/>
            </a:endParaRPr>
          </a:p>
        </p:txBody>
      </p:sp>
      <p:sp>
        <p:nvSpPr>
          <p:cNvPr id="17" name="Rectangle 8"/>
          <p:cNvSpPr>
            <a:spLocks noChangeArrowheads="1"/>
          </p:cNvSpPr>
          <p:nvPr/>
        </p:nvSpPr>
        <p:spPr bwMode="auto">
          <a:xfrm>
            <a:off x="6799138" y="1563216"/>
            <a:ext cx="2159000" cy="110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indent="-342892">
              <a:lnSpc>
                <a:spcPct val="90000"/>
              </a:lnSpc>
              <a:defRPr/>
            </a:pPr>
            <a:r>
              <a:rPr lang="en-US" sz="1300" spc="-20" dirty="0">
                <a:solidFill>
                  <a:prstClr val="black"/>
                </a:solidFill>
                <a:latin typeface="Arial" panose="020B0604020202020204" pitchFamily="34" charset="0"/>
                <a:cs typeface="Arial" panose="020B0604020202020204" pitchFamily="34" charset="0"/>
              </a:rPr>
              <a:t>The smoke fills the room with poisonous gases</a:t>
            </a:r>
            <a:endParaRPr lang="de-DE" sz="1300" spc="-20" dirty="0">
              <a:solidFill>
                <a:prstClr val="black"/>
              </a:solidFill>
              <a:latin typeface="Arial" panose="020B0604020202020204" pitchFamily="34" charset="0"/>
              <a:cs typeface="Arial" panose="020B0604020202020204" pitchFamily="34" charset="0"/>
            </a:endParaRPr>
          </a:p>
        </p:txBody>
      </p:sp>
      <p:pic>
        <p:nvPicPr>
          <p:cNvPr id="18" name="Picture 9" descr="a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1427" y="3028479"/>
            <a:ext cx="2017712" cy="148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Box 10"/>
          <p:cNvSpPr txBox="1">
            <a:spLocks noChangeArrowheads="1"/>
          </p:cNvSpPr>
          <p:nvPr/>
        </p:nvSpPr>
        <p:spPr bwMode="auto">
          <a:xfrm>
            <a:off x="6803902" y="3269779"/>
            <a:ext cx="2160587"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spAutoFit/>
          </a:bodyPr>
          <a:lstStyle/>
          <a:p>
            <a:pPr>
              <a:defRPr/>
            </a:pPr>
            <a:r>
              <a:rPr lang="en-US" sz="1300" spc="-20" dirty="0">
                <a:solidFill>
                  <a:prstClr val="black"/>
                </a:solidFill>
                <a:latin typeface="Arial" panose="020B0604020202020204" pitchFamily="34" charset="0"/>
                <a:cs typeface="Arial" panose="020B0604020202020204" pitchFamily="34" charset="0"/>
              </a:rPr>
              <a:t>Due to the fire and the enormous heat, the building is completely destroyed</a:t>
            </a:r>
            <a:endParaRPr lang="de-DE" sz="1300" spc="-20" dirty="0">
              <a:solidFill>
                <a:prstClr val="black"/>
              </a:solidFill>
              <a:latin typeface="Arial" panose="020B0604020202020204" pitchFamily="34" charset="0"/>
              <a:cs typeface="Arial" panose="020B0604020202020204" pitchFamily="34" charset="0"/>
            </a:endParaRPr>
          </a:p>
        </p:txBody>
      </p:sp>
      <p:sp>
        <p:nvSpPr>
          <p:cNvPr id="12" name="Textfeld 11"/>
          <p:cNvSpPr txBox="1"/>
          <p:nvPr/>
        </p:nvSpPr>
        <p:spPr>
          <a:xfrm>
            <a:off x="179512" y="853261"/>
            <a:ext cx="5832648" cy="280836"/>
          </a:xfrm>
          <a:prstGeom prst="rect">
            <a:avLst/>
          </a:prstGeom>
          <a:noFill/>
        </p:spPr>
        <p:txBody>
          <a:bodyPr wrap="square" lIns="34280" tIns="17140" rIns="34280" bIns="17140" rtlCol="0">
            <a:spAutoFit/>
          </a:bodyPr>
          <a:lstStyle/>
          <a:p>
            <a:r>
              <a:rPr lang="en-US" sz="1600" b="1" dirty="0">
                <a:latin typeface="Arial"/>
                <a:cs typeface="Arial"/>
              </a:rPr>
              <a:t>Fire development </a:t>
            </a:r>
            <a:r>
              <a:rPr lang="en-US" sz="1600" b="1" u="sng" dirty="0">
                <a:latin typeface="Arial"/>
                <a:cs typeface="Arial"/>
              </a:rPr>
              <a:t>without </a:t>
            </a:r>
            <a:r>
              <a:rPr lang="en-US" sz="1600" b="1" dirty="0">
                <a:latin typeface="Arial"/>
                <a:cs typeface="Arial"/>
              </a:rPr>
              <a:t>SHE</a:t>
            </a:r>
            <a:endParaRPr lang="de-DE" sz="1600" b="1" dirty="0">
              <a:latin typeface="Arial"/>
              <a:cs typeface="Arial"/>
            </a:endParaRPr>
          </a:p>
        </p:txBody>
      </p:sp>
    </p:spTree>
    <p:extLst>
      <p:ext uri="{BB962C8B-B14F-4D97-AF65-F5344CB8AC3E}">
        <p14:creationId xmlns:p14="http://schemas.microsoft.com/office/powerpoint/2010/main" val="19480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7171"/>
                                        </p:tgtEl>
                                        <p:attrNameLst>
                                          <p:attrName>style.visibility</p:attrName>
                                        </p:attrNameLst>
                                      </p:cBhvr>
                                      <p:to>
                                        <p:strVal val="visible"/>
                                      </p:to>
                                    </p:set>
                                    <p:animEffect transition="in" filter="fade">
                                      <p:cBhvr>
                                        <p:cTn id="15" dur="500"/>
                                        <p:tgtEl>
                                          <p:spTgt spid="717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51520" y="1290995"/>
            <a:ext cx="216024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de-DE" altLang="de-DE" sz="1300" spc="-20" dirty="0" smtClean="0">
                <a:latin typeface="Arial" panose="020B0604020202020204" pitchFamily="34" charset="0"/>
                <a:cs typeface="Arial" panose="020B0604020202020204" pitchFamily="34" charset="0"/>
              </a:rPr>
              <a:t>Natural </a:t>
            </a:r>
            <a:r>
              <a:rPr lang="de-DE" altLang="de-DE" sz="1300" spc="-20" dirty="0">
                <a:latin typeface="Arial" panose="020B0604020202020204" pitchFamily="34" charset="0"/>
                <a:cs typeface="Arial" panose="020B0604020202020204" pitchFamily="34" charset="0"/>
              </a:rPr>
              <a:t>S</a:t>
            </a:r>
            <a:r>
              <a:rPr lang="de-DE" altLang="de-DE" sz="1300" spc="-20" dirty="0" smtClean="0">
                <a:latin typeface="Arial" panose="020B0604020202020204" pitchFamily="34" charset="0"/>
                <a:cs typeface="Arial" panose="020B0604020202020204" pitchFamily="34" charset="0"/>
              </a:rPr>
              <a:t>moke </a:t>
            </a:r>
            <a:r>
              <a:rPr lang="de-DE" altLang="de-DE" sz="1300" spc="-20" dirty="0" err="1" smtClean="0">
                <a:latin typeface="Arial" panose="020B0604020202020204" pitchFamily="34" charset="0"/>
                <a:cs typeface="Arial" panose="020B0604020202020204" pitchFamily="34" charset="0"/>
              </a:rPr>
              <a:t>Exhaust</a:t>
            </a:r>
            <a:endParaRPr lang="de-DE" altLang="de-DE" sz="1300" spc="-20" dirty="0" smtClean="0">
              <a:latin typeface="Arial" panose="020B0604020202020204" pitchFamily="34" charset="0"/>
              <a:cs typeface="Arial" panose="020B0604020202020204" pitchFamily="34" charset="0"/>
            </a:endParaRPr>
          </a:p>
          <a:p>
            <a:pPr algn="ctr" eaLnBrk="1" hangingPunct="1">
              <a:defRPr/>
            </a:pPr>
            <a:endParaRPr lang="de-DE" altLang="de-DE" sz="400" spc="-20" dirty="0">
              <a:latin typeface="Arial" panose="020B0604020202020204" pitchFamily="34" charset="0"/>
              <a:cs typeface="Arial" panose="020B0604020202020204" pitchFamily="34" charset="0"/>
            </a:endParaRPr>
          </a:p>
          <a:p>
            <a:pPr eaLnBrk="1" hangingPunct="1">
              <a:defRPr/>
            </a:pPr>
            <a:r>
              <a:rPr lang="de-DE" altLang="de-DE" sz="1300" b="1" spc="-20" dirty="0">
                <a:latin typeface="Arial" panose="020B0604020202020204" pitchFamily="34" charset="0"/>
                <a:cs typeface="Arial" panose="020B0604020202020204" pitchFamily="34" charset="0"/>
              </a:rPr>
              <a:t> </a:t>
            </a:r>
            <a:r>
              <a:rPr lang="de-DE" altLang="de-DE" sz="1300" b="1" spc="-20" dirty="0" smtClean="0">
                <a:latin typeface="Arial" panose="020B0604020202020204" pitchFamily="34" charset="0"/>
                <a:cs typeface="Arial" panose="020B0604020202020204" pitchFamily="34" charset="0"/>
              </a:rPr>
              <a:t>               NSE</a:t>
            </a:r>
            <a:endParaRPr lang="de-DE" altLang="de-DE" sz="1300" b="1" spc="-20" dirty="0">
              <a:latin typeface="Arial" panose="020B0604020202020204" pitchFamily="34" charset="0"/>
              <a:cs typeface="Arial" panose="020B0604020202020204" pitchFamily="34" charset="0"/>
            </a:endParaRPr>
          </a:p>
        </p:txBody>
      </p:sp>
      <p:sp>
        <p:nvSpPr>
          <p:cNvPr id="25608" name="Text Box 12"/>
          <p:cNvSpPr txBox="1">
            <a:spLocks noChangeArrowheads="1"/>
          </p:cNvSpPr>
          <p:nvPr/>
        </p:nvSpPr>
        <p:spPr bwMode="auto">
          <a:xfrm>
            <a:off x="6372200" y="1275606"/>
            <a:ext cx="216024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dirty="0">
                <a:cs typeface="Arial" charset="0"/>
              </a:rPr>
              <a:t>S</a:t>
            </a:r>
            <a:r>
              <a:rPr lang="de-DE" altLang="de-DE" sz="1300" dirty="0" smtClean="0">
                <a:cs typeface="Arial" charset="0"/>
              </a:rPr>
              <a:t>moke </a:t>
            </a:r>
            <a:r>
              <a:rPr lang="de-DE" altLang="de-DE" sz="1300" dirty="0" err="1">
                <a:cs typeface="Arial" charset="0"/>
              </a:rPr>
              <a:t>P</a:t>
            </a:r>
            <a:r>
              <a:rPr lang="de-DE" altLang="de-DE" sz="1300" dirty="0" err="1" smtClean="0">
                <a:cs typeface="Arial" charset="0"/>
              </a:rPr>
              <a:t>ressure</a:t>
            </a:r>
            <a:r>
              <a:rPr lang="de-DE" altLang="de-DE" sz="1300" dirty="0" smtClean="0">
                <a:cs typeface="Arial" charset="0"/>
              </a:rPr>
              <a:t> Systems</a:t>
            </a:r>
          </a:p>
          <a:p>
            <a:pPr algn="ctr" eaLnBrk="1" hangingPunct="1"/>
            <a:endParaRPr lang="de-DE" altLang="de-DE" sz="400" dirty="0">
              <a:cs typeface="Arial" charset="0"/>
            </a:endParaRPr>
          </a:p>
          <a:p>
            <a:pPr eaLnBrk="1" hangingPunct="1"/>
            <a:r>
              <a:rPr lang="de-DE" altLang="de-DE" sz="1300" b="1" dirty="0" smtClean="0">
                <a:cs typeface="Arial" charset="0"/>
              </a:rPr>
              <a:t>                SPS</a:t>
            </a:r>
            <a:endParaRPr lang="de-DE" altLang="de-DE" sz="1300" b="1" dirty="0">
              <a:cs typeface="Arial" charset="0"/>
            </a:endParaRPr>
          </a:p>
        </p:txBody>
      </p:sp>
      <p:sp>
        <p:nvSpPr>
          <p:cNvPr id="25606" name="Text Box 3"/>
          <p:cNvSpPr txBox="1">
            <a:spLocks noChangeArrowheads="1"/>
          </p:cNvSpPr>
          <p:nvPr/>
        </p:nvSpPr>
        <p:spPr bwMode="auto">
          <a:xfrm>
            <a:off x="3131840" y="1275606"/>
            <a:ext cx="223224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300" dirty="0" err="1" smtClean="0">
                <a:cs typeface="Arial" charset="0"/>
              </a:rPr>
              <a:t>Mechanical</a:t>
            </a:r>
            <a:r>
              <a:rPr lang="de-DE" altLang="de-DE" sz="1300" dirty="0" smtClean="0">
                <a:cs typeface="Arial" charset="0"/>
              </a:rPr>
              <a:t> Smoke </a:t>
            </a:r>
            <a:r>
              <a:rPr lang="de-DE" altLang="de-DE" sz="1300" dirty="0" err="1" smtClean="0">
                <a:cs typeface="Arial" charset="0"/>
              </a:rPr>
              <a:t>Exhaust</a:t>
            </a:r>
            <a:endParaRPr lang="de-DE" altLang="de-DE" sz="1300" dirty="0">
              <a:cs typeface="Arial" charset="0"/>
            </a:endParaRPr>
          </a:p>
          <a:p>
            <a:pPr algn="ctr" eaLnBrk="1" hangingPunct="1"/>
            <a:endParaRPr lang="de-DE" altLang="de-DE" sz="400" dirty="0">
              <a:cs typeface="Arial" charset="0"/>
            </a:endParaRPr>
          </a:p>
          <a:p>
            <a:pPr eaLnBrk="1" hangingPunct="1"/>
            <a:r>
              <a:rPr lang="de-DE" altLang="de-DE" sz="1300" b="1" dirty="0" smtClean="0">
                <a:cs typeface="Arial" charset="0"/>
              </a:rPr>
              <a:t>                 MSE</a:t>
            </a:r>
            <a:endParaRPr lang="de-DE" altLang="de-DE" sz="1300" b="1" dirty="0">
              <a:cs typeface="Arial" charset="0"/>
            </a:endParaRPr>
          </a:p>
        </p:txBody>
      </p:sp>
      <p:sp>
        <p:nvSpPr>
          <p:cNvPr id="13" name="Textfeld 12"/>
          <p:cNvSpPr txBox="1"/>
          <p:nvPr/>
        </p:nvSpPr>
        <p:spPr>
          <a:xfrm>
            <a:off x="179512" y="853261"/>
            <a:ext cx="5832648" cy="280836"/>
          </a:xfrm>
          <a:prstGeom prst="rect">
            <a:avLst/>
          </a:prstGeom>
          <a:noFill/>
        </p:spPr>
        <p:txBody>
          <a:bodyPr wrap="square" lIns="34281" tIns="17140" rIns="34281" bIns="17140" rtlCol="0">
            <a:spAutoFit/>
          </a:bodyPr>
          <a:lstStyle/>
          <a:p>
            <a:r>
              <a:rPr lang="en-US" sz="1600" b="1" dirty="0" smtClean="0">
                <a:latin typeface="Arial"/>
                <a:cs typeface="Arial"/>
              </a:rPr>
              <a:t>The various </a:t>
            </a:r>
            <a:r>
              <a:rPr lang="en-US" sz="1600" b="1" dirty="0">
                <a:latin typeface="Arial"/>
                <a:cs typeface="Arial"/>
              </a:rPr>
              <a:t>smoke </a:t>
            </a:r>
            <a:r>
              <a:rPr lang="en-US" sz="1600" b="1" dirty="0" smtClean="0">
                <a:latin typeface="Arial"/>
                <a:cs typeface="Arial"/>
              </a:rPr>
              <a:t>extraction </a:t>
            </a:r>
            <a:r>
              <a:rPr lang="en-US" sz="1600" b="1" dirty="0">
                <a:latin typeface="Arial"/>
                <a:cs typeface="Arial"/>
              </a:rPr>
              <a:t>systems</a:t>
            </a:r>
            <a:endParaRPr lang="de-DE" sz="1600" b="1" dirty="0">
              <a:latin typeface="Arial"/>
              <a:cs typeface="Arial"/>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131380"/>
            <a:ext cx="2099205" cy="1450670"/>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848" y="1851670"/>
            <a:ext cx="2099205" cy="1705069"/>
          </a:xfrm>
          <a:prstGeom prst="rect">
            <a:avLst/>
          </a:prstGeom>
        </p:spPr>
      </p:pic>
      <p:pic>
        <p:nvPicPr>
          <p:cNvPr id="8" name="Grafi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0624" y="2057646"/>
            <a:ext cx="2747840" cy="1491807"/>
          </a:xfrm>
          <a:prstGeom prst="rect">
            <a:avLst/>
          </a:prstGeom>
        </p:spPr>
      </p:pic>
      <p:sp>
        <p:nvSpPr>
          <p:cNvPr id="17" name="Text Box 2"/>
          <p:cNvSpPr txBox="1">
            <a:spLocks noChangeArrowheads="1"/>
          </p:cNvSpPr>
          <p:nvPr/>
        </p:nvSpPr>
        <p:spPr bwMode="auto">
          <a:xfrm>
            <a:off x="240547" y="3579862"/>
            <a:ext cx="2171213" cy="109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de-DE" sz="1300" spc="-20" dirty="0">
                <a:latin typeface="Arial" panose="020B0604020202020204" pitchFamily="34" charset="0"/>
                <a:cs typeface="Arial" panose="020B0604020202020204" pitchFamily="34" charset="0"/>
              </a:rPr>
              <a:t>F</a:t>
            </a:r>
            <a:r>
              <a:rPr lang="en-US" altLang="de-DE" sz="1300" spc="-20" dirty="0" smtClean="0">
                <a:latin typeface="Arial" panose="020B0604020202020204" pitchFamily="34" charset="0"/>
                <a:cs typeface="Arial" panose="020B0604020202020204" pitchFamily="34" charset="0"/>
              </a:rPr>
              <a:t>or </a:t>
            </a:r>
            <a:r>
              <a:rPr lang="en-US" altLang="de-DE" sz="1300" spc="-20" dirty="0">
                <a:latin typeface="Arial" panose="020B0604020202020204" pitchFamily="34" charset="0"/>
                <a:cs typeface="Arial" panose="020B0604020202020204" pitchFamily="34" charset="0"/>
              </a:rPr>
              <a:t>stairwells, </a:t>
            </a:r>
            <a:r>
              <a:rPr lang="en-US" altLang="de-DE" sz="1300" spc="-20" dirty="0" smtClean="0">
                <a:latin typeface="Arial" panose="020B0604020202020204" pitchFamily="34" charset="0"/>
                <a:cs typeface="Arial" panose="020B0604020202020204" pitchFamily="34" charset="0"/>
              </a:rPr>
              <a:t>industrial structures, atriums and similar </a:t>
            </a:r>
            <a:r>
              <a:rPr lang="en-US" altLang="de-DE" sz="1300" spc="-20" dirty="0">
                <a:latin typeface="Arial" panose="020B0604020202020204" pitchFamily="34" charset="0"/>
                <a:cs typeface="Arial" panose="020B0604020202020204" pitchFamily="34" charset="0"/>
              </a:rPr>
              <a:t>types of buildings </a:t>
            </a:r>
            <a:r>
              <a:rPr lang="en-US" altLang="de-DE" sz="1300" spc="-20" dirty="0" smtClean="0">
                <a:latin typeface="Arial" panose="020B0604020202020204" pitchFamily="34" charset="0"/>
                <a:cs typeface="Arial" panose="020B0604020202020204" pitchFamily="34" charset="0"/>
              </a:rPr>
              <a:t>where thermal </a:t>
            </a:r>
            <a:r>
              <a:rPr lang="en-US" altLang="de-DE" sz="1300" spc="-20" dirty="0">
                <a:latin typeface="Arial" panose="020B0604020202020204" pitchFamily="34" charset="0"/>
                <a:cs typeface="Arial" panose="020B0604020202020204" pitchFamily="34" charset="0"/>
              </a:rPr>
              <a:t>lift is capable of discharging smoke.</a:t>
            </a:r>
            <a:endParaRPr lang="de-DE" altLang="de-DE" sz="1300" spc="-20" dirty="0" smtClean="0">
              <a:latin typeface="Arial" panose="020B0604020202020204" pitchFamily="34" charset="0"/>
              <a:cs typeface="Arial" panose="020B0604020202020204" pitchFamily="34" charset="0"/>
            </a:endParaRPr>
          </a:p>
        </p:txBody>
      </p:sp>
      <p:sp>
        <p:nvSpPr>
          <p:cNvPr id="18" name="Text Box 2"/>
          <p:cNvSpPr txBox="1">
            <a:spLocks noChangeArrowheads="1"/>
          </p:cNvSpPr>
          <p:nvPr/>
        </p:nvSpPr>
        <p:spPr bwMode="auto">
          <a:xfrm>
            <a:off x="3203848" y="3588866"/>
            <a:ext cx="2099205"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de-DE" sz="1300" spc="-20" dirty="0">
                <a:latin typeface="Arial" panose="020B0604020202020204" pitchFamily="34" charset="0"/>
                <a:cs typeface="Arial" panose="020B0604020202020204" pitchFamily="34" charset="0"/>
              </a:rPr>
              <a:t>F</a:t>
            </a:r>
            <a:r>
              <a:rPr lang="en-US" altLang="de-DE" sz="1300" spc="-20" dirty="0" smtClean="0">
                <a:latin typeface="Arial" panose="020B0604020202020204" pitchFamily="34" charset="0"/>
                <a:cs typeface="Arial" panose="020B0604020202020204" pitchFamily="34" charset="0"/>
              </a:rPr>
              <a:t>or </a:t>
            </a:r>
            <a:r>
              <a:rPr lang="en-US" altLang="de-DE" sz="1300" spc="-20" dirty="0">
                <a:latin typeface="Arial" panose="020B0604020202020204" pitchFamily="34" charset="0"/>
                <a:cs typeface="Arial" panose="020B0604020202020204" pitchFamily="34" charset="0"/>
              </a:rPr>
              <a:t>industrial </a:t>
            </a:r>
            <a:r>
              <a:rPr lang="en-US" altLang="de-DE" sz="1300" spc="-20" dirty="0" smtClean="0">
                <a:latin typeface="Arial" panose="020B0604020202020204" pitchFamily="34" charset="0"/>
                <a:cs typeface="Arial" panose="020B0604020202020204" pitchFamily="34" charset="0"/>
              </a:rPr>
              <a:t>structures, corridors and similar </a:t>
            </a:r>
            <a:r>
              <a:rPr lang="en-US" altLang="de-DE" sz="1300" spc="-20" dirty="0">
                <a:latin typeface="Arial" panose="020B0604020202020204" pitchFamily="34" charset="0"/>
                <a:cs typeface="Arial" panose="020B0604020202020204" pitchFamily="34" charset="0"/>
              </a:rPr>
              <a:t>types of buildings where thermal lift is </a:t>
            </a:r>
            <a:r>
              <a:rPr lang="en-US" altLang="de-DE" sz="1300" spc="-20" dirty="0" smtClean="0">
                <a:latin typeface="Arial" panose="020B0604020202020204" pitchFamily="34" charset="0"/>
                <a:cs typeface="Arial" panose="020B0604020202020204" pitchFamily="34" charset="0"/>
              </a:rPr>
              <a:t>insufficient for </a:t>
            </a:r>
            <a:r>
              <a:rPr lang="en-US" altLang="de-DE" sz="1300" spc="-20" dirty="0">
                <a:latin typeface="Arial" panose="020B0604020202020204" pitchFamily="34" charset="0"/>
                <a:cs typeface="Arial" panose="020B0604020202020204" pitchFamily="34" charset="0"/>
              </a:rPr>
              <a:t>smoke </a:t>
            </a:r>
            <a:r>
              <a:rPr lang="en-US" altLang="de-DE" sz="1300" spc="-20" dirty="0" smtClean="0">
                <a:latin typeface="Arial" panose="020B0604020202020204" pitchFamily="34" charset="0"/>
                <a:cs typeface="Arial" panose="020B0604020202020204" pitchFamily="34" charset="0"/>
              </a:rPr>
              <a:t>extraction </a:t>
            </a:r>
            <a:r>
              <a:rPr lang="en-US" altLang="de-DE" sz="1300" spc="-20" dirty="0">
                <a:latin typeface="Arial" panose="020B0604020202020204" pitchFamily="34" charset="0"/>
                <a:cs typeface="Arial" panose="020B0604020202020204" pitchFamily="34" charset="0"/>
              </a:rPr>
              <a:t>and must </a:t>
            </a:r>
            <a:r>
              <a:rPr lang="en-US" altLang="de-DE" sz="1300" spc="-20" dirty="0" smtClean="0">
                <a:latin typeface="Arial" panose="020B0604020202020204" pitchFamily="34" charset="0"/>
                <a:cs typeface="Arial" panose="020B0604020202020204" pitchFamily="34" charset="0"/>
              </a:rPr>
              <a:t>be supported by special fans</a:t>
            </a:r>
            <a:r>
              <a:rPr lang="en-US" altLang="de-DE" sz="1300" spc="-20" dirty="0">
                <a:latin typeface="Arial" panose="020B0604020202020204" pitchFamily="34" charset="0"/>
                <a:cs typeface="Arial" panose="020B0604020202020204" pitchFamily="34" charset="0"/>
              </a:rPr>
              <a:t>.</a:t>
            </a:r>
            <a:endParaRPr lang="de-DE" altLang="de-DE" sz="1300" spc="-20" dirty="0" smtClean="0">
              <a:latin typeface="Arial" panose="020B0604020202020204" pitchFamily="34" charset="0"/>
              <a:cs typeface="Arial" panose="020B0604020202020204" pitchFamily="34" charset="0"/>
            </a:endParaRPr>
          </a:p>
        </p:txBody>
      </p:sp>
      <p:sp>
        <p:nvSpPr>
          <p:cNvPr id="19" name="Text Box 2"/>
          <p:cNvSpPr txBox="1">
            <a:spLocks noChangeArrowheads="1"/>
          </p:cNvSpPr>
          <p:nvPr/>
        </p:nvSpPr>
        <p:spPr bwMode="auto">
          <a:xfrm>
            <a:off x="6372200" y="3588866"/>
            <a:ext cx="2304255"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de-DE" sz="1300" spc="-20" dirty="0">
                <a:latin typeface="Arial" panose="020B0604020202020204" pitchFamily="34" charset="0"/>
                <a:cs typeface="Arial" panose="020B0604020202020204" pitchFamily="34" charset="0"/>
              </a:rPr>
              <a:t>F</a:t>
            </a:r>
            <a:r>
              <a:rPr lang="en-US" altLang="de-DE" sz="1300" spc="-20" dirty="0" smtClean="0">
                <a:latin typeface="Arial" panose="020B0604020202020204" pitchFamily="34" charset="0"/>
                <a:cs typeface="Arial" panose="020B0604020202020204" pitchFamily="34" charset="0"/>
              </a:rPr>
              <a:t>or </a:t>
            </a:r>
            <a:r>
              <a:rPr lang="en-US" altLang="de-DE" sz="1300" spc="-20" dirty="0">
                <a:latin typeface="Arial" panose="020B0604020202020204" pitchFamily="34" charset="0"/>
                <a:cs typeface="Arial" panose="020B0604020202020204" pitchFamily="34" charset="0"/>
              </a:rPr>
              <a:t>stairwells in </a:t>
            </a:r>
            <a:r>
              <a:rPr lang="en-US" altLang="de-DE" sz="1300" spc="-20" dirty="0" smtClean="0">
                <a:latin typeface="Arial" panose="020B0604020202020204" pitchFamily="34" charset="0"/>
                <a:cs typeface="Arial" panose="020B0604020202020204" pitchFamily="34" charset="0"/>
              </a:rPr>
              <a:t>tall buildings </a:t>
            </a:r>
            <a:r>
              <a:rPr lang="en-US" altLang="de-DE" sz="1300" spc="-20" dirty="0">
                <a:latin typeface="Arial" panose="020B0604020202020204" pitchFamily="34" charset="0"/>
                <a:cs typeface="Arial" panose="020B0604020202020204" pitchFamily="34" charset="0"/>
              </a:rPr>
              <a:t>and </a:t>
            </a:r>
            <a:r>
              <a:rPr lang="en-US" altLang="de-DE" sz="1300" spc="-20" dirty="0" smtClean="0">
                <a:latin typeface="Arial" panose="020B0604020202020204" pitchFamily="34" charset="0"/>
                <a:cs typeface="Arial" panose="020B0604020202020204" pitchFamily="34" charset="0"/>
              </a:rPr>
              <a:t>for safety </a:t>
            </a:r>
            <a:r>
              <a:rPr lang="en-US" altLang="de-DE" sz="1300" spc="-20" dirty="0">
                <a:latin typeface="Arial" panose="020B0604020202020204" pitchFamily="34" charset="0"/>
                <a:cs typeface="Arial" panose="020B0604020202020204" pitchFamily="34" charset="0"/>
              </a:rPr>
              <a:t>stairwells where </a:t>
            </a:r>
            <a:r>
              <a:rPr lang="en-US" altLang="de-DE" sz="1300" spc="-20" dirty="0" smtClean="0">
                <a:latin typeface="Arial" panose="020B0604020202020204" pitchFamily="34" charset="0"/>
                <a:cs typeface="Arial" panose="020B0604020202020204" pitchFamily="34" charset="0"/>
              </a:rPr>
              <a:t>smoke must </a:t>
            </a:r>
            <a:r>
              <a:rPr lang="en-US" altLang="de-DE" sz="1300" spc="-20" dirty="0">
                <a:latin typeface="Arial" panose="020B0604020202020204" pitchFamily="34" charset="0"/>
                <a:cs typeface="Arial" panose="020B0604020202020204" pitchFamily="34" charset="0"/>
              </a:rPr>
              <a:t>not </a:t>
            </a:r>
            <a:r>
              <a:rPr lang="en-US" altLang="de-DE" sz="1300" spc="-20" dirty="0" smtClean="0">
                <a:latin typeface="Arial" panose="020B0604020202020204" pitchFamily="34" charset="0"/>
                <a:cs typeface="Arial" panose="020B0604020202020204" pitchFamily="34" charset="0"/>
              </a:rPr>
              <a:t>penetrate emergency </a:t>
            </a:r>
            <a:r>
              <a:rPr lang="en-US" altLang="de-DE" sz="1300" spc="-20" dirty="0">
                <a:latin typeface="Arial" panose="020B0604020202020204" pitchFamily="34" charset="0"/>
                <a:cs typeface="Arial" panose="020B0604020202020204" pitchFamily="34" charset="0"/>
              </a:rPr>
              <a:t>routes.</a:t>
            </a:r>
            <a:endParaRPr lang="de-DE" altLang="de-DE" sz="1300" spc="-2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077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ChangeArrowheads="1"/>
          </p:cNvSpPr>
          <p:nvPr/>
        </p:nvSpPr>
        <p:spPr bwMode="auto">
          <a:xfrm>
            <a:off x="6543801" y="1389856"/>
            <a:ext cx="83651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marL="342892" indent="-342892" eaLnBrk="0" hangingPunct="0">
              <a:spcBef>
                <a:spcPct val="20000"/>
              </a:spcBef>
            </a:pPr>
            <a:r>
              <a:rPr lang="de-DE" altLang="de-DE" sz="1400" b="1" dirty="0">
                <a:cs typeface="Arial" charset="0"/>
              </a:rPr>
              <a:t>MSHE</a:t>
            </a:r>
          </a:p>
        </p:txBody>
      </p:sp>
      <p:sp>
        <p:nvSpPr>
          <p:cNvPr id="27651" name="Rectangle 5"/>
          <p:cNvSpPr>
            <a:spLocks noChangeArrowheads="1"/>
          </p:cNvSpPr>
          <p:nvPr/>
        </p:nvSpPr>
        <p:spPr bwMode="auto">
          <a:xfrm>
            <a:off x="7831834" y="1389856"/>
            <a:ext cx="70008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marL="342892" indent="-342892" eaLnBrk="0" hangingPunct="0">
              <a:spcBef>
                <a:spcPct val="20000"/>
              </a:spcBef>
            </a:pPr>
            <a:r>
              <a:rPr lang="de-DE" altLang="de-DE" sz="1400" b="1" dirty="0">
                <a:cs typeface="Arial" charset="0"/>
              </a:rPr>
              <a:t>SPS</a:t>
            </a:r>
          </a:p>
        </p:txBody>
      </p:sp>
      <p:grpSp>
        <p:nvGrpSpPr>
          <p:cNvPr id="27652" name="Group 6"/>
          <p:cNvGrpSpPr>
            <a:grpSpLocks/>
          </p:cNvGrpSpPr>
          <p:nvPr/>
        </p:nvGrpSpPr>
        <p:grpSpPr bwMode="auto">
          <a:xfrm>
            <a:off x="262634" y="1389856"/>
            <a:ext cx="8485187" cy="3486150"/>
            <a:chOff x="336" y="960"/>
            <a:chExt cx="5088" cy="2928"/>
          </a:xfrm>
        </p:grpSpPr>
        <p:sp>
          <p:nvSpPr>
            <p:cNvPr id="27672" name="Line 7"/>
            <p:cNvSpPr>
              <a:spLocks noChangeShapeType="1"/>
            </p:cNvSpPr>
            <p:nvPr/>
          </p:nvSpPr>
          <p:spPr bwMode="auto">
            <a:xfrm>
              <a:off x="336" y="1392"/>
              <a:ext cx="50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sp>
          <p:nvSpPr>
            <p:cNvPr id="27673" name="Line 8"/>
            <p:cNvSpPr>
              <a:spLocks noChangeShapeType="1"/>
            </p:cNvSpPr>
            <p:nvPr/>
          </p:nvSpPr>
          <p:spPr bwMode="auto">
            <a:xfrm>
              <a:off x="3984" y="960"/>
              <a:ext cx="0" cy="29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sp>
          <p:nvSpPr>
            <p:cNvPr id="27674" name="Line 9"/>
            <p:cNvSpPr>
              <a:spLocks noChangeShapeType="1"/>
            </p:cNvSpPr>
            <p:nvPr/>
          </p:nvSpPr>
          <p:spPr bwMode="auto">
            <a:xfrm>
              <a:off x="4704" y="960"/>
              <a:ext cx="0" cy="29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sp>
          <p:nvSpPr>
            <p:cNvPr id="27675" name="Line 10"/>
            <p:cNvSpPr>
              <a:spLocks noChangeShapeType="1"/>
            </p:cNvSpPr>
            <p:nvPr/>
          </p:nvSpPr>
          <p:spPr bwMode="auto">
            <a:xfrm>
              <a:off x="5424" y="960"/>
              <a:ext cx="0" cy="29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sp>
          <p:nvSpPr>
            <p:cNvPr id="27676" name="Line 11"/>
            <p:cNvSpPr>
              <a:spLocks noChangeShapeType="1"/>
            </p:cNvSpPr>
            <p:nvPr/>
          </p:nvSpPr>
          <p:spPr bwMode="auto">
            <a:xfrm>
              <a:off x="3216" y="960"/>
              <a:ext cx="0" cy="29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grpSp>
      <p:sp>
        <p:nvSpPr>
          <p:cNvPr id="27653" name="Rectangle 12"/>
          <p:cNvSpPr>
            <a:spLocks noChangeArrowheads="1"/>
          </p:cNvSpPr>
          <p:nvPr/>
        </p:nvSpPr>
        <p:spPr bwMode="auto">
          <a:xfrm>
            <a:off x="5325171" y="1389856"/>
            <a:ext cx="6873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marL="342892" indent="-342892" eaLnBrk="0" hangingPunct="0">
              <a:spcBef>
                <a:spcPct val="20000"/>
              </a:spcBef>
            </a:pPr>
            <a:r>
              <a:rPr lang="de-DE" altLang="de-DE" sz="1400" b="1" dirty="0">
                <a:cs typeface="Arial" charset="0"/>
              </a:rPr>
              <a:t>NSHE</a:t>
            </a:r>
          </a:p>
        </p:txBody>
      </p:sp>
      <p:sp>
        <p:nvSpPr>
          <p:cNvPr id="27654" name="Oval 13"/>
          <p:cNvSpPr>
            <a:spLocks noChangeArrowheads="1"/>
          </p:cNvSpPr>
          <p:nvPr/>
        </p:nvSpPr>
        <p:spPr bwMode="auto">
          <a:xfrm>
            <a:off x="5634734" y="2901727"/>
            <a:ext cx="179387" cy="179387"/>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endParaRPr lang="de-DE" altLang="de-DE" sz="1400">
              <a:cs typeface="Arial" charset="0"/>
            </a:endParaRPr>
          </a:p>
        </p:txBody>
      </p:sp>
      <p:sp>
        <p:nvSpPr>
          <p:cNvPr id="27655" name="Rectangle 14"/>
          <p:cNvSpPr>
            <a:spLocks noChangeArrowheads="1"/>
          </p:cNvSpPr>
          <p:nvPr/>
        </p:nvSpPr>
        <p:spPr bwMode="auto">
          <a:xfrm>
            <a:off x="262634" y="2855118"/>
            <a:ext cx="34512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marL="342892" indent="-342892" eaLnBrk="0" hangingPunct="0">
              <a:spcBef>
                <a:spcPct val="20000"/>
              </a:spcBef>
            </a:pPr>
            <a:r>
              <a:rPr lang="de-DE" altLang="de-DE" sz="1400" b="1" dirty="0" err="1">
                <a:cs typeface="Arial" charset="0"/>
              </a:rPr>
              <a:t>Stairwells</a:t>
            </a:r>
            <a:endParaRPr lang="de-DE" altLang="de-DE" sz="1400" b="1" dirty="0">
              <a:cs typeface="Arial" charset="0"/>
            </a:endParaRPr>
          </a:p>
        </p:txBody>
      </p:sp>
      <p:sp>
        <p:nvSpPr>
          <p:cNvPr id="27656" name="Rectangle 15"/>
          <p:cNvSpPr>
            <a:spLocks noChangeArrowheads="1"/>
          </p:cNvSpPr>
          <p:nvPr/>
        </p:nvSpPr>
        <p:spPr bwMode="auto">
          <a:xfrm>
            <a:off x="251521" y="1389856"/>
            <a:ext cx="372586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marL="342892" indent="-342892" eaLnBrk="0" hangingPunct="0">
              <a:spcBef>
                <a:spcPct val="20000"/>
              </a:spcBef>
            </a:pPr>
            <a:r>
              <a:rPr lang="de-DE" altLang="de-DE" sz="1400" b="1" dirty="0" err="1">
                <a:cs typeface="Arial" charset="0"/>
              </a:rPr>
              <a:t>Building</a:t>
            </a:r>
            <a:r>
              <a:rPr lang="de-DE" altLang="de-DE" sz="1400" b="1" dirty="0">
                <a:cs typeface="Arial" charset="0"/>
              </a:rPr>
              <a:t> type</a:t>
            </a:r>
          </a:p>
        </p:txBody>
      </p:sp>
      <p:sp>
        <p:nvSpPr>
          <p:cNvPr id="27657" name="Oval 16"/>
          <p:cNvSpPr>
            <a:spLocks noChangeArrowheads="1"/>
          </p:cNvSpPr>
          <p:nvPr/>
        </p:nvSpPr>
        <p:spPr bwMode="auto">
          <a:xfrm>
            <a:off x="8065195" y="2938364"/>
            <a:ext cx="179388" cy="179387"/>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endParaRPr lang="de-DE" altLang="de-DE" sz="1400">
              <a:cs typeface="Arial" charset="0"/>
            </a:endParaRPr>
          </a:p>
        </p:txBody>
      </p:sp>
      <p:sp>
        <p:nvSpPr>
          <p:cNvPr id="27658" name="Rectangle 17"/>
          <p:cNvSpPr>
            <a:spLocks noChangeArrowheads="1"/>
          </p:cNvSpPr>
          <p:nvPr/>
        </p:nvSpPr>
        <p:spPr bwMode="auto">
          <a:xfrm>
            <a:off x="262634" y="3769518"/>
            <a:ext cx="34512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marL="342892" indent="-342892" eaLnBrk="0" hangingPunct="0">
              <a:spcBef>
                <a:spcPct val="20000"/>
              </a:spcBef>
            </a:pPr>
            <a:r>
              <a:rPr lang="de-DE" altLang="de-DE" sz="1400" b="1" dirty="0" err="1">
                <a:cs typeface="Arial" charset="0"/>
              </a:rPr>
              <a:t>Corridors</a:t>
            </a:r>
            <a:endParaRPr lang="de-DE" altLang="de-DE" sz="1400" b="1" dirty="0">
              <a:cs typeface="Arial" charset="0"/>
            </a:endParaRPr>
          </a:p>
        </p:txBody>
      </p:sp>
      <p:sp>
        <p:nvSpPr>
          <p:cNvPr id="27659" name="Oval 18"/>
          <p:cNvSpPr>
            <a:spLocks noChangeArrowheads="1"/>
          </p:cNvSpPr>
          <p:nvPr/>
        </p:nvSpPr>
        <p:spPr bwMode="auto">
          <a:xfrm>
            <a:off x="8065195" y="3370412"/>
            <a:ext cx="179388" cy="179387"/>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endParaRPr lang="de-DE" altLang="de-DE" sz="1400">
              <a:cs typeface="Arial" charset="0"/>
            </a:endParaRPr>
          </a:p>
        </p:txBody>
      </p:sp>
      <p:sp>
        <p:nvSpPr>
          <p:cNvPr id="27660" name="Rectangle 19"/>
          <p:cNvSpPr>
            <a:spLocks noChangeArrowheads="1"/>
          </p:cNvSpPr>
          <p:nvPr/>
        </p:nvSpPr>
        <p:spPr bwMode="auto">
          <a:xfrm>
            <a:off x="262634" y="3312318"/>
            <a:ext cx="34512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marL="342892" indent="-342892" eaLnBrk="0" hangingPunct="0">
              <a:spcBef>
                <a:spcPct val="20000"/>
              </a:spcBef>
            </a:pPr>
            <a:r>
              <a:rPr lang="de-DE" altLang="de-DE" sz="1400" b="1" dirty="0" err="1">
                <a:cs typeface="Arial" charset="0"/>
              </a:rPr>
              <a:t>Stairwells</a:t>
            </a:r>
            <a:r>
              <a:rPr lang="de-DE" altLang="de-DE" sz="1400" b="1" dirty="0">
                <a:cs typeface="Arial" charset="0"/>
              </a:rPr>
              <a:t> </a:t>
            </a:r>
            <a:r>
              <a:rPr lang="de-DE" altLang="de-DE" sz="1400" b="1" dirty="0" err="1">
                <a:cs typeface="Arial" charset="0"/>
              </a:rPr>
              <a:t>ove</a:t>
            </a:r>
            <a:r>
              <a:rPr lang="de-DE" altLang="de-DE" sz="1400" b="1" dirty="0">
                <a:cs typeface="Arial" charset="0"/>
              </a:rPr>
              <a:t> 22 m </a:t>
            </a:r>
            <a:r>
              <a:rPr lang="de-DE" altLang="de-DE" sz="1400" b="1" dirty="0" err="1">
                <a:cs typeface="Arial" charset="0"/>
              </a:rPr>
              <a:t>height</a:t>
            </a:r>
            <a:endParaRPr lang="de-DE" altLang="de-DE" sz="1400" b="1" dirty="0">
              <a:cs typeface="Arial" charset="0"/>
            </a:endParaRPr>
          </a:p>
        </p:txBody>
      </p:sp>
      <p:sp>
        <p:nvSpPr>
          <p:cNvPr id="27661" name="Oval 20"/>
          <p:cNvSpPr>
            <a:spLocks noChangeArrowheads="1"/>
          </p:cNvSpPr>
          <p:nvPr/>
        </p:nvSpPr>
        <p:spPr bwMode="auto">
          <a:xfrm>
            <a:off x="8065195" y="3802458"/>
            <a:ext cx="179388" cy="17938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endParaRPr lang="de-DE" altLang="de-DE" sz="1400">
              <a:cs typeface="Arial" charset="0"/>
            </a:endParaRPr>
          </a:p>
        </p:txBody>
      </p:sp>
      <p:sp>
        <p:nvSpPr>
          <p:cNvPr id="27662" name="Oval 21"/>
          <p:cNvSpPr>
            <a:spLocks noChangeArrowheads="1"/>
          </p:cNvSpPr>
          <p:nvPr/>
        </p:nvSpPr>
        <p:spPr bwMode="auto">
          <a:xfrm>
            <a:off x="6853934" y="3802458"/>
            <a:ext cx="179387" cy="17938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endParaRPr lang="de-DE" altLang="de-DE" sz="1400">
              <a:cs typeface="Arial" charset="0"/>
            </a:endParaRPr>
          </a:p>
        </p:txBody>
      </p:sp>
      <p:sp>
        <p:nvSpPr>
          <p:cNvPr id="27663" name="Oval 22"/>
          <p:cNvSpPr>
            <a:spLocks noChangeArrowheads="1"/>
          </p:cNvSpPr>
          <p:nvPr/>
        </p:nvSpPr>
        <p:spPr bwMode="auto">
          <a:xfrm>
            <a:off x="5634734" y="2037557"/>
            <a:ext cx="179387" cy="179387"/>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endParaRPr lang="de-DE" altLang="de-DE" sz="1400">
              <a:cs typeface="Arial" charset="0"/>
            </a:endParaRPr>
          </a:p>
        </p:txBody>
      </p:sp>
      <p:sp>
        <p:nvSpPr>
          <p:cNvPr id="27664" name="Rectangle 23"/>
          <p:cNvSpPr>
            <a:spLocks noChangeArrowheads="1"/>
          </p:cNvSpPr>
          <p:nvPr/>
        </p:nvSpPr>
        <p:spPr bwMode="auto">
          <a:xfrm>
            <a:off x="262634" y="2397918"/>
            <a:ext cx="34512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marL="342892" indent="-342892" eaLnBrk="0" hangingPunct="0">
              <a:spcBef>
                <a:spcPct val="20000"/>
              </a:spcBef>
            </a:pPr>
            <a:r>
              <a:rPr lang="de-DE" altLang="de-DE" sz="1400" b="1" dirty="0" err="1">
                <a:cs typeface="Arial" charset="0"/>
              </a:rPr>
              <a:t>Atria</a:t>
            </a:r>
            <a:endParaRPr lang="de-DE" altLang="de-DE" sz="1400" b="1" dirty="0">
              <a:cs typeface="Arial" charset="0"/>
            </a:endParaRPr>
          </a:p>
        </p:txBody>
      </p:sp>
      <p:sp>
        <p:nvSpPr>
          <p:cNvPr id="27665" name="Rectangle 24"/>
          <p:cNvSpPr>
            <a:spLocks noChangeArrowheads="1"/>
          </p:cNvSpPr>
          <p:nvPr/>
        </p:nvSpPr>
        <p:spPr bwMode="auto">
          <a:xfrm>
            <a:off x="262634" y="1997868"/>
            <a:ext cx="34512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marL="342892" indent="-342892" eaLnBrk="0" hangingPunct="0">
              <a:spcBef>
                <a:spcPct val="20000"/>
              </a:spcBef>
            </a:pPr>
            <a:r>
              <a:rPr lang="de-DE" altLang="de-DE" sz="1400" b="1" dirty="0">
                <a:cs typeface="Arial" charset="0"/>
              </a:rPr>
              <a:t>Factory</a:t>
            </a:r>
          </a:p>
        </p:txBody>
      </p:sp>
      <p:sp>
        <p:nvSpPr>
          <p:cNvPr id="27666" name="Oval 25"/>
          <p:cNvSpPr>
            <a:spLocks noChangeArrowheads="1"/>
          </p:cNvSpPr>
          <p:nvPr/>
        </p:nvSpPr>
        <p:spPr bwMode="auto">
          <a:xfrm>
            <a:off x="5634734" y="2463007"/>
            <a:ext cx="179387" cy="179387"/>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endParaRPr lang="de-DE" altLang="de-DE" sz="1400">
              <a:cs typeface="Arial" charset="0"/>
            </a:endParaRPr>
          </a:p>
        </p:txBody>
      </p:sp>
      <p:sp>
        <p:nvSpPr>
          <p:cNvPr id="27667" name="Rectangle 26"/>
          <p:cNvSpPr>
            <a:spLocks noChangeArrowheads="1"/>
          </p:cNvSpPr>
          <p:nvPr/>
        </p:nvSpPr>
        <p:spPr bwMode="auto">
          <a:xfrm>
            <a:off x="262633" y="4169568"/>
            <a:ext cx="37147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marL="342892" indent="-342892" eaLnBrk="0" hangingPunct="0">
              <a:spcBef>
                <a:spcPct val="20000"/>
              </a:spcBef>
            </a:pPr>
            <a:r>
              <a:rPr lang="de-DE" altLang="de-DE" sz="1400" b="1" dirty="0">
                <a:cs typeface="Arial" charset="0"/>
              </a:rPr>
              <a:t>Special </a:t>
            </a:r>
            <a:r>
              <a:rPr lang="de-DE" altLang="de-DE" sz="1400" b="1" dirty="0" err="1">
                <a:cs typeface="Arial" charset="0"/>
              </a:rPr>
              <a:t>buildings</a:t>
            </a:r>
            <a:r>
              <a:rPr lang="de-DE" altLang="de-DE" sz="1400" b="1" dirty="0">
                <a:cs typeface="Arial" charset="0"/>
              </a:rPr>
              <a:t>, </a:t>
            </a:r>
            <a:r>
              <a:rPr lang="de-DE" altLang="de-DE" sz="1400" b="1" dirty="0" err="1">
                <a:cs typeface="Arial" charset="0"/>
              </a:rPr>
              <a:t>depending</a:t>
            </a:r>
            <a:r>
              <a:rPr lang="de-DE" altLang="de-DE" sz="1400" b="1" dirty="0">
                <a:cs typeface="Arial" charset="0"/>
              </a:rPr>
              <a:t> on </a:t>
            </a:r>
            <a:r>
              <a:rPr lang="de-DE" altLang="de-DE" sz="1400" b="1" dirty="0" err="1">
                <a:cs typeface="Arial" charset="0"/>
              </a:rPr>
              <a:t>usage</a:t>
            </a:r>
            <a:endParaRPr lang="de-DE" altLang="de-DE" sz="1400" b="1" dirty="0">
              <a:cs typeface="Arial" charset="0"/>
            </a:endParaRPr>
          </a:p>
        </p:txBody>
      </p:sp>
      <p:sp>
        <p:nvSpPr>
          <p:cNvPr id="27668" name="Oval 27"/>
          <p:cNvSpPr>
            <a:spLocks noChangeArrowheads="1"/>
          </p:cNvSpPr>
          <p:nvPr/>
        </p:nvSpPr>
        <p:spPr bwMode="auto">
          <a:xfrm>
            <a:off x="8065195" y="4234506"/>
            <a:ext cx="179388" cy="17938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endParaRPr lang="de-DE" altLang="de-DE" sz="1400">
              <a:cs typeface="Arial" charset="0"/>
            </a:endParaRPr>
          </a:p>
        </p:txBody>
      </p:sp>
      <p:sp>
        <p:nvSpPr>
          <p:cNvPr id="27669" name="Oval 28"/>
          <p:cNvSpPr>
            <a:spLocks noChangeArrowheads="1"/>
          </p:cNvSpPr>
          <p:nvPr/>
        </p:nvSpPr>
        <p:spPr bwMode="auto">
          <a:xfrm>
            <a:off x="6853934" y="4234506"/>
            <a:ext cx="179387" cy="17938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endParaRPr lang="de-DE" altLang="de-DE" sz="1400">
              <a:cs typeface="Arial" charset="0"/>
            </a:endParaRPr>
          </a:p>
        </p:txBody>
      </p:sp>
      <p:sp>
        <p:nvSpPr>
          <p:cNvPr id="27670" name="Oval 29"/>
          <p:cNvSpPr>
            <a:spLocks noChangeArrowheads="1"/>
          </p:cNvSpPr>
          <p:nvPr/>
        </p:nvSpPr>
        <p:spPr bwMode="auto">
          <a:xfrm>
            <a:off x="5634734" y="4234506"/>
            <a:ext cx="179387" cy="17938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endParaRPr lang="de-DE" altLang="de-DE" sz="1400">
              <a:cs typeface="Arial" charset="0"/>
            </a:endParaRPr>
          </a:p>
        </p:txBody>
      </p:sp>
      <p:sp>
        <p:nvSpPr>
          <p:cNvPr id="30" name="Textfeld 29"/>
          <p:cNvSpPr txBox="1"/>
          <p:nvPr/>
        </p:nvSpPr>
        <p:spPr>
          <a:xfrm>
            <a:off x="179512" y="853261"/>
            <a:ext cx="5832648" cy="280836"/>
          </a:xfrm>
          <a:prstGeom prst="rect">
            <a:avLst/>
          </a:prstGeom>
          <a:noFill/>
        </p:spPr>
        <p:txBody>
          <a:bodyPr wrap="square" lIns="34280" tIns="17140" rIns="34280" bIns="17140" rtlCol="0">
            <a:spAutoFit/>
          </a:bodyPr>
          <a:lstStyle/>
          <a:p>
            <a:r>
              <a:rPr lang="en-US" sz="1600" b="1" dirty="0">
                <a:latin typeface="Arial"/>
                <a:cs typeface="Arial"/>
              </a:rPr>
              <a:t>The various smoke extraction systems</a:t>
            </a:r>
          </a:p>
        </p:txBody>
      </p:sp>
    </p:spTree>
    <p:extLst>
      <p:ext uri="{BB962C8B-B14F-4D97-AF65-F5344CB8AC3E}">
        <p14:creationId xmlns:p14="http://schemas.microsoft.com/office/powerpoint/2010/main" val="406404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79513" y="853261"/>
            <a:ext cx="5760640" cy="280836"/>
          </a:xfrm>
          <a:prstGeom prst="rect">
            <a:avLst/>
          </a:prstGeom>
          <a:noFill/>
        </p:spPr>
        <p:txBody>
          <a:bodyPr wrap="square" lIns="34280" tIns="17140" rIns="34280" bIns="17140" rtlCol="0">
            <a:spAutoFit/>
          </a:bodyPr>
          <a:lstStyle/>
          <a:p>
            <a:r>
              <a:rPr lang="de-DE" sz="1600" b="1" dirty="0">
                <a:latin typeface="Arial"/>
                <a:cs typeface="Arial"/>
              </a:rPr>
              <a:t>  </a:t>
            </a:r>
            <a:r>
              <a:rPr lang="en-US" sz="1600" b="1" dirty="0">
                <a:latin typeface="Arial"/>
                <a:cs typeface="Arial"/>
              </a:rPr>
              <a:t>Smoke extraction systems are safety systems</a:t>
            </a:r>
            <a:endParaRPr lang="de-DE" sz="1600" b="1" dirty="0">
              <a:latin typeface="Arial"/>
              <a:cs typeface="Arial"/>
            </a:endParaRPr>
          </a:p>
        </p:txBody>
      </p:sp>
      <p:sp>
        <p:nvSpPr>
          <p:cNvPr id="8" name="Rechteck 7"/>
          <p:cNvSpPr/>
          <p:nvPr/>
        </p:nvSpPr>
        <p:spPr>
          <a:xfrm>
            <a:off x="251520" y="1488724"/>
            <a:ext cx="4752528" cy="3139319"/>
          </a:xfrm>
          <a:prstGeom prst="rect">
            <a:avLst/>
          </a:prstGeom>
        </p:spPr>
        <p:txBody>
          <a:bodyPr wrap="square" lIns="91438" tIns="45719" rIns="91438" bIns="45719">
            <a:spAutoFit/>
          </a:bodyPr>
          <a:lstStyle/>
          <a:p>
            <a:r>
              <a:rPr lang="en-US" sz="1300" b="1" dirty="0">
                <a:latin typeface="Arial" panose="020B0604020202020204" pitchFamily="34" charset="0"/>
                <a:cs typeface="Arial" panose="020B0604020202020204" pitchFamily="34" charset="0"/>
              </a:rPr>
              <a:t>Already in the planning phase of buildings, an optimal smoke extraction system is to be planned. Only in this way can it be ensured that it complies with existing legislation and guidelines and serves its purpose in an emergency.</a:t>
            </a:r>
          </a:p>
          <a:p>
            <a:endParaRPr lang="en-US" sz="800" dirty="0">
              <a:latin typeface="Arial" panose="020B0604020202020204" pitchFamily="34" charset="0"/>
              <a:cs typeface="Arial" panose="020B0604020202020204" pitchFamily="34" charset="0"/>
            </a:endParaRPr>
          </a:p>
          <a:p>
            <a:r>
              <a:rPr lang="en-US" sz="1300" dirty="0">
                <a:latin typeface="Arial" panose="020B0604020202020204" pitchFamily="34" charset="0"/>
                <a:cs typeface="Arial" panose="020B0604020202020204" pitchFamily="34" charset="0"/>
              </a:rPr>
              <a:t>The quality of the components used decides in an emergency on the health and life of people in the building. Manufacturers, planners, installers and service providers bear a high responsibility in the planning and execution. It is not without reason that the demand for smoke extraction is part of every building regulation in Germany.</a:t>
            </a:r>
          </a:p>
          <a:p>
            <a:endParaRPr lang="en-US" sz="800" dirty="0">
              <a:latin typeface="Arial" panose="020B0604020202020204" pitchFamily="34" charset="0"/>
              <a:cs typeface="Arial" panose="020B0604020202020204" pitchFamily="34" charset="0"/>
            </a:endParaRPr>
          </a:p>
          <a:p>
            <a:r>
              <a:rPr lang="en-US" sz="1300" dirty="0">
                <a:latin typeface="Arial" panose="020B0604020202020204" pitchFamily="34" charset="0"/>
                <a:cs typeface="Arial" panose="020B0604020202020204" pitchFamily="34" charset="0"/>
              </a:rPr>
              <a:t>Fire disasters such as those in London's Grenfell Tower in June 2017 unfortunately show us again how present the dangers are.</a:t>
            </a:r>
            <a:endParaRPr lang="de-DE" sz="1300" dirty="0">
              <a:latin typeface="Arial" panose="020B0604020202020204" pitchFamily="34" charset="0"/>
              <a:cs typeface="Arial" panose="020B0604020202020204" pitchFamily="34" charset="0"/>
            </a:endParaRPr>
          </a:p>
        </p:txBody>
      </p:sp>
      <p:pic>
        <p:nvPicPr>
          <p:cNvPr id="27652" name="Picture 4" descr="C:\Users\DRoll\Desktop\2017-11-23 12_23_00-Tote und Verletzte bei Flammeninferno in London _ Bilder_ Nachrichten _ Bilder -.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652120" y="1419623"/>
            <a:ext cx="1800000" cy="1512862"/>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655" name="Picture 7" descr="C:\Users\DRoll\Desktop\2017-11-23 12_24_26-Tote und Verletzte bei Flammeninferno in London _ Bilder_ Nachrichten _ Bilder -.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64686" y="2235806"/>
            <a:ext cx="1611771" cy="1475339"/>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Gruppieren 2"/>
          <p:cNvGrpSpPr/>
          <p:nvPr/>
        </p:nvGrpSpPr>
        <p:grpSpPr>
          <a:xfrm>
            <a:off x="6012160" y="2616244"/>
            <a:ext cx="1368152" cy="2043738"/>
            <a:chOff x="6012160" y="2571990"/>
            <a:chExt cx="1368152" cy="2043738"/>
          </a:xfrm>
        </p:grpSpPr>
        <p:pic>
          <p:nvPicPr>
            <p:cNvPr id="27657" name="Picture 9" descr="C:\Users\DRoll\Desktop\2017-11-23 13_06_34-FeuerTRUTZ_Spezial_Entrauchung_2010.pdf (GESCHÜTZT) - Adobe Acrobat Pro.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012160" y="2571990"/>
              <a:ext cx="1368152" cy="2043738"/>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9" descr="C:\Users\DRoll\Desktop\2017-11-23 13_06_34-FeuerTRUTZ_Spezial_Entrauchung_2010.pdf (GESCHÜTZT) - Adobe Acrobat Pro.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012160" y="4299942"/>
              <a:ext cx="45719" cy="31578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5780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3"/>
          <p:cNvSpPr>
            <a:spLocks noGrp="1"/>
          </p:cNvSpPr>
          <p:nvPr>
            <p:ph type="sldNum" sz="quarter" idx="12"/>
          </p:nvPr>
        </p:nvSpPr>
        <p:spPr>
          <a:xfrm>
            <a:off x="8460432" y="4929150"/>
            <a:ext cx="571500" cy="214350"/>
          </a:xfrm>
        </p:spPr>
        <p:txBody>
          <a:bodyPr/>
          <a:lstStyle/>
          <a:p>
            <a:pPr>
              <a:defRPr/>
            </a:pPr>
            <a:r>
              <a:rPr lang="en-US" dirty="0"/>
              <a:t>1</a:t>
            </a:r>
          </a:p>
        </p:txBody>
      </p:sp>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l="11643" t="16066" r="11643" b="19101"/>
          <a:stretch/>
        </p:blipFill>
        <p:spPr>
          <a:xfrm>
            <a:off x="0" y="681540"/>
            <a:ext cx="9144000" cy="4465236"/>
          </a:xfrm>
          <a:prstGeom prst="rect">
            <a:avLst/>
          </a:prstGeom>
        </p:spPr>
      </p:pic>
      <p:sp>
        <p:nvSpPr>
          <p:cNvPr id="10" name="Titel 5"/>
          <p:cNvSpPr txBox="1">
            <a:spLocks/>
          </p:cNvSpPr>
          <p:nvPr/>
        </p:nvSpPr>
        <p:spPr>
          <a:xfrm>
            <a:off x="1" y="2949792"/>
            <a:ext cx="9143999" cy="1899882"/>
          </a:xfrm>
          <a:prstGeom prst="rect">
            <a:avLst/>
          </a:prstGeom>
          <a:solidFill>
            <a:srgbClr val="FFFFFF">
              <a:alpha val="85000"/>
            </a:srgbClr>
          </a:solidFill>
        </p:spPr>
        <p:txBody>
          <a:bodyPr vert="horz" lIns="0" tIns="0" rIns="101250" bIns="0" rtlCol="0" anchor="b" anchorCtr="0">
            <a:noAutofit/>
          </a:bodyPr>
          <a:lstStyle>
            <a:lvl1pPr algn="l" defTabSz="914400" rtl="0" eaLnBrk="1" latinLnBrk="0" hangingPunct="1">
              <a:spcBef>
                <a:spcPct val="0"/>
              </a:spcBef>
              <a:buNone/>
              <a:defRPr lang="de-DE" sz="4000" b="0" kern="1200" dirty="0">
                <a:solidFill>
                  <a:schemeClr val="tx1"/>
                </a:solidFill>
                <a:latin typeface="+mj-lt"/>
                <a:ea typeface="+mn-ea"/>
                <a:cs typeface="+mn-cs"/>
              </a:defRPr>
            </a:lvl1pPr>
          </a:lstStyle>
          <a:p>
            <a:endParaRPr lang="en-US" dirty="0"/>
          </a:p>
        </p:txBody>
      </p:sp>
      <p:sp>
        <p:nvSpPr>
          <p:cNvPr id="11" name="Titel 5"/>
          <p:cNvSpPr txBox="1">
            <a:spLocks/>
          </p:cNvSpPr>
          <p:nvPr/>
        </p:nvSpPr>
        <p:spPr>
          <a:xfrm>
            <a:off x="305526" y="3003798"/>
            <a:ext cx="8730245" cy="895935"/>
          </a:xfrm>
          <a:prstGeom prst="rect">
            <a:avLst/>
          </a:prstGeom>
          <a:noFill/>
        </p:spPr>
        <p:txBody>
          <a:bodyPr vert="horz" lIns="0" tIns="0" rIns="101251" bIns="0" rtlCol="0" anchor="b" anchorCtr="0">
            <a:noAutofit/>
          </a:bodyPr>
          <a:lstStyle>
            <a:lvl1pPr algn="l" defTabSz="914400" rtl="0" eaLnBrk="1" latinLnBrk="0" hangingPunct="1">
              <a:spcBef>
                <a:spcPct val="0"/>
              </a:spcBef>
              <a:buNone/>
              <a:defRPr lang="de-DE" sz="4000" b="0" kern="1200" dirty="0">
                <a:solidFill>
                  <a:schemeClr val="tx1"/>
                </a:solidFill>
                <a:latin typeface="+mj-lt"/>
                <a:ea typeface="+mn-ea"/>
                <a:cs typeface="+mn-cs"/>
              </a:defRPr>
            </a:lvl1pPr>
          </a:lstStyle>
          <a:p>
            <a:pPr algn="ctr"/>
            <a:r>
              <a:rPr lang="en-US" sz="2100" b="1" dirty="0">
                <a:solidFill>
                  <a:schemeClr val="tx1">
                    <a:lumMod val="50000"/>
                  </a:schemeClr>
                </a:solidFill>
                <a:latin typeface="HelveticaNeueLT W1G 55 Roman" panose="020B0604020202020204" pitchFamily="34" charset="0"/>
              </a:rPr>
              <a:t>From supply air to outflow, intelligent smoke pressure systems for the future</a:t>
            </a:r>
          </a:p>
        </p:txBody>
      </p:sp>
      <p:sp>
        <p:nvSpPr>
          <p:cNvPr id="12" name="Titel 5"/>
          <p:cNvSpPr txBox="1">
            <a:spLocks/>
          </p:cNvSpPr>
          <p:nvPr/>
        </p:nvSpPr>
        <p:spPr>
          <a:xfrm>
            <a:off x="521551" y="3987007"/>
            <a:ext cx="3097859" cy="768973"/>
          </a:xfrm>
          <a:prstGeom prst="rect">
            <a:avLst/>
          </a:prstGeom>
          <a:noFill/>
        </p:spPr>
        <p:txBody>
          <a:bodyPr vert="horz" lIns="0" tIns="0" rIns="101251" bIns="0" rtlCol="0" anchor="b" anchorCtr="0">
            <a:noAutofit/>
          </a:bodyPr>
          <a:lstStyle>
            <a:lvl1pPr algn="l" defTabSz="914400" rtl="0" eaLnBrk="1" latinLnBrk="0" hangingPunct="1">
              <a:spcBef>
                <a:spcPct val="0"/>
              </a:spcBef>
              <a:buNone/>
              <a:defRPr lang="de-DE" sz="4000" b="0" kern="1200" dirty="0">
                <a:solidFill>
                  <a:schemeClr val="tx1"/>
                </a:solidFill>
                <a:latin typeface="+mj-lt"/>
                <a:ea typeface="+mn-ea"/>
                <a:cs typeface="+mn-cs"/>
              </a:defRPr>
            </a:lvl1pPr>
          </a:lstStyle>
          <a:p>
            <a:r>
              <a:rPr lang="de-DE" sz="1200" dirty="0">
                <a:solidFill>
                  <a:schemeClr val="tx1">
                    <a:lumMod val="50000"/>
                  </a:schemeClr>
                </a:solidFill>
                <a:latin typeface="HelveticaNeueLT W1G 55 Roman" panose="020B0604020202020204" pitchFamily="34" charset="0"/>
              </a:rPr>
              <a:t>Mo Noudari</a:t>
            </a:r>
          </a:p>
          <a:p>
            <a:r>
              <a:rPr lang="en-US" sz="1200" dirty="0" err="1">
                <a:solidFill>
                  <a:schemeClr val="tx1">
                    <a:lumMod val="50000"/>
                  </a:schemeClr>
                </a:solidFill>
                <a:latin typeface="HelveticaNeueLT W1G 55 Roman" panose="020B0604020202020204" pitchFamily="34" charset="0"/>
              </a:rPr>
              <a:t>Kingspan</a:t>
            </a:r>
            <a:r>
              <a:rPr lang="en-US" sz="1200" dirty="0">
                <a:solidFill>
                  <a:schemeClr val="tx1">
                    <a:lumMod val="50000"/>
                  </a:schemeClr>
                </a:solidFill>
                <a:latin typeface="HelveticaNeueLT W1G 55 Roman" panose="020B0604020202020204" pitchFamily="34" charset="0"/>
              </a:rPr>
              <a:t> Light &amp; Air | STG-</a:t>
            </a:r>
            <a:r>
              <a:rPr lang="en-US" sz="1200" dirty="0" err="1">
                <a:solidFill>
                  <a:schemeClr val="tx1">
                    <a:lumMod val="50000"/>
                  </a:schemeClr>
                </a:solidFill>
                <a:latin typeface="HelveticaNeueLT W1G 55 Roman" panose="020B0604020202020204" pitchFamily="34" charset="0"/>
              </a:rPr>
              <a:t>Beikirch</a:t>
            </a:r>
            <a:endParaRPr lang="en-US" sz="1200" dirty="0">
              <a:solidFill>
                <a:schemeClr val="tx1">
                  <a:lumMod val="50000"/>
                </a:schemeClr>
              </a:solidFill>
              <a:latin typeface="HelveticaNeueLT W1G 55 Roman" panose="020B0604020202020204" pitchFamily="34" charset="0"/>
            </a:endParaRPr>
          </a:p>
        </p:txBody>
      </p:sp>
    </p:spTree>
    <p:extLst>
      <p:ext uri="{BB962C8B-B14F-4D97-AF65-F5344CB8AC3E}">
        <p14:creationId xmlns:p14="http://schemas.microsoft.com/office/powerpoint/2010/main" val="23160293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a:defRPr/>
            </a:pPr>
            <a:fld id="{B5993FCA-A286-421D-99E2-ABDAEFB4D371}" type="slidenum">
              <a:rPr lang="en-US" smtClean="0"/>
              <a:pPr>
                <a:defRPr/>
              </a:pPr>
              <a:t>28</a:t>
            </a:fld>
            <a:endParaRPr lang="en-US"/>
          </a:p>
        </p:txBody>
      </p:sp>
      <p:sp>
        <p:nvSpPr>
          <p:cNvPr id="5" name="Rectangle 2"/>
          <p:cNvSpPr txBox="1">
            <a:spLocks noChangeArrowheads="1"/>
          </p:cNvSpPr>
          <p:nvPr/>
        </p:nvSpPr>
        <p:spPr bwMode="auto">
          <a:xfrm>
            <a:off x="359532" y="519522"/>
            <a:ext cx="5000700" cy="594066"/>
          </a:xfrm>
          <a:prstGeom prst="rect">
            <a:avLst/>
          </a:prstGeom>
          <a:solidFill>
            <a:srgbClr val="FFFFFF"/>
          </a:solidFill>
          <a:ln>
            <a:noFill/>
            <a:miter lim="800000"/>
            <a:headEnd/>
            <a:tailEnd/>
          </a:ln>
        </p:spPr>
        <p:txBody>
          <a:bodyPr lIns="68580" tIns="34290" rIns="68580" bIns="34290"/>
          <a:lstStyle/>
          <a:p>
            <a:pPr>
              <a:defRPr/>
            </a:pPr>
            <a:r>
              <a:rPr lang="en-US" sz="1400" b="1" kern="0" dirty="0">
                <a:latin typeface="Arial" pitchFamily="34" charset="0"/>
                <a:ea typeface="+mj-ea"/>
                <a:cs typeface="Arial" pitchFamily="34" charset="0"/>
              </a:rPr>
              <a:t>Protection goals of a smoke pressure system</a:t>
            </a:r>
            <a:endParaRPr lang="de-DE" sz="1400" b="1" kern="0" dirty="0">
              <a:latin typeface="Arial" pitchFamily="34" charset="0"/>
              <a:ea typeface="+mj-ea"/>
              <a:cs typeface="Arial" pitchFamily="34" charset="0"/>
            </a:endParaRPr>
          </a:p>
        </p:txBody>
      </p:sp>
      <p:sp>
        <p:nvSpPr>
          <p:cNvPr id="6" name="Text Box 33"/>
          <p:cNvSpPr txBox="1">
            <a:spLocks noChangeArrowheads="1"/>
          </p:cNvSpPr>
          <p:nvPr/>
        </p:nvSpPr>
        <p:spPr bwMode="auto">
          <a:xfrm>
            <a:off x="1754864" y="2097364"/>
            <a:ext cx="5562618" cy="99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marL="214313" indent="-214313">
              <a:buFont typeface="Arial" panose="020B0604020202020204" pitchFamily="34" charset="0"/>
              <a:buChar char="•"/>
              <a:defRPr/>
            </a:pPr>
            <a:endParaRPr lang="de-DE" altLang="de-DE" sz="1200" dirty="0"/>
          </a:p>
          <a:p>
            <a:pPr>
              <a:buFont typeface="Arial" panose="020B0604020202020204" pitchFamily="34" charset="0"/>
              <a:buChar char="•"/>
              <a:defRPr/>
            </a:pPr>
            <a:r>
              <a:rPr lang="en-US" altLang="de-DE" sz="1200" dirty="0"/>
              <a:t>Smoke control of stairwells / sluices / corridors and escape tunnels for the self-rescue of persons, in case of fire and smoke in a building (90% of the victims of building fires die from smoke poisoning).</a:t>
            </a:r>
            <a:endParaRPr lang="de-DE" altLang="de-DE" sz="1200" dirty="0"/>
          </a:p>
          <a:p>
            <a:pPr marL="214313" indent="-214313">
              <a:buFont typeface="Arial" panose="020B0604020202020204" pitchFamily="34" charset="0"/>
              <a:buChar char="•"/>
              <a:defRPr/>
            </a:pPr>
            <a:endParaRPr lang="de-DE" altLang="de-DE" sz="1200" dirty="0"/>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372" y="4494249"/>
            <a:ext cx="1080120" cy="434337"/>
          </a:xfrm>
          <a:prstGeom prst="rect">
            <a:avLst/>
          </a:prstGeom>
        </p:spPr>
      </p:pic>
      <p:sp>
        <p:nvSpPr>
          <p:cNvPr id="8" name="Text Box 33"/>
          <p:cNvSpPr txBox="1">
            <a:spLocks noChangeArrowheads="1"/>
          </p:cNvSpPr>
          <p:nvPr/>
        </p:nvSpPr>
        <p:spPr bwMode="auto">
          <a:xfrm>
            <a:off x="818583" y="1275607"/>
            <a:ext cx="7452828" cy="50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marL="0" indent="0">
              <a:defRPr/>
            </a:pPr>
            <a:r>
              <a:rPr lang="en-US" altLang="de-DE" sz="1400" b="1" kern="0" dirty="0">
                <a:latin typeface="Arial" pitchFamily="34" charset="0"/>
                <a:ea typeface="+mj-ea"/>
                <a:cs typeface="Arial" pitchFamily="34" charset="0"/>
              </a:rPr>
              <a:t>In case of fire, a smoke pressure system serves to keep escape routes free of smoke in vertical and horizontal direction</a:t>
            </a:r>
            <a:r>
              <a:rPr lang="en-US" altLang="de-DE" sz="1100" b="1" dirty="0">
                <a:solidFill>
                  <a:schemeClr val="tx1">
                    <a:lumMod val="60000"/>
                    <a:lumOff val="40000"/>
                  </a:schemeClr>
                </a:solidFill>
              </a:rPr>
              <a:t>.</a:t>
            </a:r>
            <a:endParaRPr lang="de-DE" altLang="de-DE" sz="1100" b="1" dirty="0">
              <a:solidFill>
                <a:schemeClr val="tx1">
                  <a:lumMod val="60000"/>
                  <a:lumOff val="40000"/>
                </a:schemeClr>
              </a:solidFill>
            </a:endParaRPr>
          </a:p>
        </p:txBody>
      </p:sp>
      <p:sp>
        <p:nvSpPr>
          <p:cNvPr id="10" name="Text Box 33"/>
          <p:cNvSpPr txBox="1">
            <a:spLocks noChangeArrowheads="1"/>
          </p:cNvSpPr>
          <p:nvPr/>
        </p:nvSpPr>
        <p:spPr bwMode="auto">
          <a:xfrm>
            <a:off x="1763688" y="3111811"/>
            <a:ext cx="5562618" cy="99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marL="0" indent="0">
              <a:defRPr/>
            </a:pPr>
            <a:endParaRPr lang="de-DE" altLang="de-DE" sz="1200" dirty="0"/>
          </a:p>
          <a:p>
            <a:pPr>
              <a:buFont typeface="Arial" panose="020B0604020202020204" pitchFamily="34" charset="0"/>
              <a:buChar char="•"/>
              <a:defRPr/>
            </a:pPr>
            <a:r>
              <a:rPr lang="en-US" altLang="de-DE" sz="1200" dirty="0"/>
              <a:t>Smoke control of stairwells / sluices / corridors and escape tunnels as well as fire brigade lifts and their anterooms for the rescue and extinguishing attack of the fire brigade</a:t>
            </a:r>
            <a:endParaRPr lang="de-DE" altLang="de-DE" sz="1200" dirty="0"/>
          </a:p>
          <a:p>
            <a:pPr>
              <a:buFont typeface="Arial" panose="020B0604020202020204" pitchFamily="34" charset="0"/>
              <a:buChar char="•"/>
              <a:defRPr/>
            </a:pPr>
            <a:endParaRPr lang="de-DE" altLang="de-DE" sz="1200" dirty="0"/>
          </a:p>
        </p:txBody>
      </p:sp>
    </p:spTree>
    <p:extLst>
      <p:ext uri="{BB962C8B-B14F-4D97-AF65-F5344CB8AC3E}">
        <p14:creationId xmlns:p14="http://schemas.microsoft.com/office/powerpoint/2010/main" val="396097101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3"/>
          <p:cNvSpPr>
            <a:spLocks noGrp="1"/>
          </p:cNvSpPr>
          <p:nvPr>
            <p:ph type="sldNum" sz="quarter" idx="12"/>
          </p:nvPr>
        </p:nvSpPr>
        <p:spPr>
          <a:xfrm>
            <a:off x="8460432" y="4929150"/>
            <a:ext cx="571500" cy="214350"/>
          </a:xfrm>
        </p:spPr>
        <p:txBody>
          <a:bodyPr/>
          <a:lstStyle/>
          <a:p>
            <a:pPr>
              <a:defRPr/>
            </a:pPr>
            <a:r>
              <a:rPr lang="en-US" dirty="0"/>
              <a:t>5</a:t>
            </a:r>
          </a:p>
        </p:txBody>
      </p:sp>
      <p:sp>
        <p:nvSpPr>
          <p:cNvPr id="6" name="Rectangle 2"/>
          <p:cNvSpPr txBox="1">
            <a:spLocks noChangeArrowheads="1"/>
          </p:cNvSpPr>
          <p:nvPr/>
        </p:nvSpPr>
        <p:spPr bwMode="auto">
          <a:xfrm>
            <a:off x="165366" y="681540"/>
            <a:ext cx="3650550" cy="351039"/>
          </a:xfrm>
          <a:prstGeom prst="rect">
            <a:avLst/>
          </a:prstGeom>
          <a:solidFill>
            <a:srgbClr val="FFFFFF"/>
          </a:solidFill>
          <a:ln>
            <a:noFill/>
            <a:miter lim="800000"/>
            <a:headEnd/>
            <a:tailEnd/>
          </a:ln>
        </p:spPr>
        <p:txBody>
          <a:bodyPr lIns="68580" tIns="34290" rIns="68580" bIns="34290"/>
          <a:lstStyle/>
          <a:p>
            <a:pPr>
              <a:defRPr/>
            </a:pPr>
            <a:r>
              <a:rPr lang="de-DE" sz="1400" b="1" kern="0" dirty="0" err="1">
                <a:latin typeface="Arial" pitchFamily="34" charset="0"/>
                <a:ea typeface="+mj-ea"/>
                <a:cs typeface="Arial" pitchFamily="34" charset="0"/>
              </a:rPr>
              <a:t>Active</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and</a:t>
            </a:r>
            <a:r>
              <a:rPr lang="de-DE" sz="1400" b="1" kern="0" dirty="0">
                <a:latin typeface="Arial" pitchFamily="34" charset="0"/>
                <a:ea typeface="+mj-ea"/>
                <a:cs typeface="Arial" pitchFamily="34" charset="0"/>
              </a:rPr>
              <a:t> passive </a:t>
            </a:r>
            <a:r>
              <a:rPr lang="de-DE" sz="1400" b="1" kern="0" dirty="0" err="1">
                <a:latin typeface="Arial" pitchFamily="34" charset="0"/>
                <a:ea typeface="+mj-ea"/>
                <a:cs typeface="Arial" pitchFamily="34" charset="0"/>
              </a:rPr>
              <a:t>pressure</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control</a:t>
            </a:r>
            <a:endParaRPr lang="de-DE" sz="1400" b="1" kern="0" dirty="0">
              <a:latin typeface="Arial" pitchFamily="34" charset="0"/>
              <a:ea typeface="+mj-ea"/>
              <a:cs typeface="Arial" pitchFamily="34" charset="0"/>
            </a:endParaRPr>
          </a:p>
        </p:txBody>
      </p:sp>
      <p:grpSp>
        <p:nvGrpSpPr>
          <p:cNvPr id="3" name="Gruppieren 2"/>
          <p:cNvGrpSpPr/>
          <p:nvPr/>
        </p:nvGrpSpPr>
        <p:grpSpPr>
          <a:xfrm>
            <a:off x="221205" y="951791"/>
            <a:ext cx="8239227" cy="3726193"/>
            <a:chOff x="294940" y="1269055"/>
            <a:chExt cx="9694906" cy="4224943"/>
          </a:xfrm>
        </p:grpSpPr>
        <p:sp>
          <p:nvSpPr>
            <p:cNvPr id="28" name="Textplatzhalter 1"/>
            <p:cNvSpPr txBox="1">
              <a:spLocks/>
            </p:cNvSpPr>
            <p:nvPr/>
          </p:nvSpPr>
          <p:spPr>
            <a:xfrm>
              <a:off x="294940" y="1447807"/>
              <a:ext cx="5051394" cy="336550"/>
            </a:xfrm>
            <a:prstGeom prst="rect">
              <a:avLst/>
            </a:prstGeom>
          </p:spPr>
          <p:txBody>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de-DE" sz="1200" b="1" dirty="0">
                <a:latin typeface="Arial" panose="020B0604020202020204" pitchFamily="34" charset="0"/>
                <a:cs typeface="Arial" panose="020B0604020202020204" pitchFamily="34" charset="0"/>
              </a:endParaRPr>
            </a:p>
          </p:txBody>
        </p:sp>
        <p:sp>
          <p:nvSpPr>
            <p:cNvPr id="29" name="Textfeld 28"/>
            <p:cNvSpPr txBox="1"/>
            <p:nvPr/>
          </p:nvSpPr>
          <p:spPr>
            <a:xfrm>
              <a:off x="318767" y="1269055"/>
              <a:ext cx="1647044" cy="314075"/>
            </a:xfrm>
            <a:prstGeom prst="rect">
              <a:avLst/>
            </a:prstGeom>
            <a:noFill/>
          </p:spPr>
          <p:txBody>
            <a:bodyPr wrap="none" rtlCol="0">
              <a:spAutoFit/>
            </a:bodyPr>
            <a:lstStyle/>
            <a:p>
              <a:r>
                <a:rPr lang="de-DE" sz="1200" b="1" dirty="0" err="1">
                  <a:latin typeface="Arial" panose="020B0604020202020204" pitchFamily="34" charset="0"/>
                  <a:cs typeface="Arial" panose="020B0604020202020204" pitchFamily="34" charset="0"/>
                </a:rPr>
                <a:t>supply</a:t>
              </a:r>
              <a:r>
                <a:rPr lang="de-DE" sz="1200" b="1" dirty="0">
                  <a:latin typeface="Arial" panose="020B0604020202020204" pitchFamily="34" charset="0"/>
                  <a:cs typeface="Arial" panose="020B0604020202020204" pitchFamily="34" charset="0"/>
                </a:rPr>
                <a:t> </a:t>
              </a:r>
              <a:r>
                <a:rPr lang="de-DE" sz="1200" b="1" dirty="0" err="1">
                  <a:latin typeface="Arial" panose="020B0604020202020204" pitchFamily="34" charset="0"/>
                  <a:cs typeface="Arial" panose="020B0604020202020204" pitchFamily="34" charset="0"/>
                </a:rPr>
                <a:t>air</a:t>
              </a:r>
              <a:r>
                <a:rPr lang="de-DE" sz="1200" b="1" dirty="0">
                  <a:latin typeface="Arial" panose="020B0604020202020204" pitchFamily="34" charset="0"/>
                  <a:cs typeface="Arial" panose="020B0604020202020204" pitchFamily="34" charset="0"/>
                </a:rPr>
                <a:t> </a:t>
              </a:r>
              <a:r>
                <a:rPr lang="de-DE" sz="1200" b="1" dirty="0" err="1">
                  <a:latin typeface="Arial" panose="020B0604020202020204" pitchFamily="34" charset="0"/>
                  <a:cs typeface="Arial" panose="020B0604020202020204" pitchFamily="34" charset="0"/>
                </a:rPr>
                <a:t>intake</a:t>
              </a:r>
              <a:endParaRPr lang="de-DE" sz="1200" b="1" dirty="0">
                <a:latin typeface="Arial" panose="020B0604020202020204" pitchFamily="34" charset="0"/>
                <a:cs typeface="Arial" panose="020B0604020202020204" pitchFamily="34" charset="0"/>
              </a:endParaRPr>
            </a:p>
          </p:txBody>
        </p:sp>
        <p:pic>
          <p:nvPicPr>
            <p:cNvPr id="30" name="Picture 2" descr="C:\Schulung\RDA-Tagung\Skizzen Präsentation\Prinzip_Treppenhaus_RDA_Passive_Druckregelung_über_selbsttätige_regelde Klappe Helios DD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341" y="2124021"/>
              <a:ext cx="3204541" cy="3369977"/>
            </a:xfrm>
            <a:prstGeom prst="rect">
              <a:avLst/>
            </a:prstGeom>
            <a:noFill/>
            <a:extLst>
              <a:ext uri="{909E8E84-426E-40DD-AFC4-6F175D3DCCD1}">
                <a14:hiddenFill xmlns:a14="http://schemas.microsoft.com/office/drawing/2010/main">
                  <a:solidFill>
                    <a:srgbClr val="FFFFFF"/>
                  </a:solidFill>
                </a14:hiddenFill>
              </a:ext>
            </a:extLst>
          </p:spPr>
        </p:pic>
        <p:sp>
          <p:nvSpPr>
            <p:cNvPr id="31" name="Textplatzhalter 2"/>
            <p:cNvSpPr txBox="1">
              <a:spLocks/>
            </p:cNvSpPr>
            <p:nvPr/>
          </p:nvSpPr>
          <p:spPr>
            <a:xfrm>
              <a:off x="4520243" y="2455536"/>
              <a:ext cx="5469603" cy="2393950"/>
            </a:xfrm>
            <a:prstGeom prst="rect">
              <a:avLst/>
            </a:prstGeom>
          </p:spPr>
          <p:txBody>
            <a:bodyPr wrap="square">
              <a:spAutoFit/>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Suction on the ground floor via the facade</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Suction via suction structure in the ground</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Suction via the roof or facade above the ground floor is not recommended</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Safe suction required</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It should be located in a non-public area</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Danger from objects such as cars or rubbish bins</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Monitoring of the fresh air intake by duct smoke detectors</a:t>
              </a:r>
              <a:endParaRPr lang="de-DE" sz="1100" dirty="0">
                <a:latin typeface="Arial" charset="0"/>
                <a:ea typeface="Arial" charset="0"/>
                <a:cs typeface="Arial" charset="0"/>
              </a:endParaRPr>
            </a:p>
          </p:txBody>
        </p:sp>
        <p:sp>
          <p:nvSpPr>
            <p:cNvPr id="32" name="Pfeil nach links 31"/>
            <p:cNvSpPr/>
            <p:nvPr/>
          </p:nvSpPr>
          <p:spPr>
            <a:xfrm>
              <a:off x="3647313" y="4709370"/>
              <a:ext cx="436465"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3" name="Pfeil nach links 32"/>
            <p:cNvSpPr/>
            <p:nvPr/>
          </p:nvSpPr>
          <p:spPr>
            <a:xfrm>
              <a:off x="2984835" y="5084323"/>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4" name="Pfeil nach links 33"/>
            <p:cNvSpPr/>
            <p:nvPr/>
          </p:nvSpPr>
          <p:spPr>
            <a:xfrm>
              <a:off x="1730584" y="5084322"/>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5" name="Pfeil nach links 34"/>
            <p:cNvSpPr/>
            <p:nvPr/>
          </p:nvSpPr>
          <p:spPr>
            <a:xfrm rot="5400000">
              <a:off x="1594454" y="4153240"/>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6" name="Pfeil nach links 35"/>
            <p:cNvSpPr/>
            <p:nvPr/>
          </p:nvSpPr>
          <p:spPr>
            <a:xfrm rot="5400000">
              <a:off x="1594453" y="3166954"/>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7" name="Pfeil nach links 36"/>
            <p:cNvSpPr/>
            <p:nvPr/>
          </p:nvSpPr>
          <p:spPr>
            <a:xfrm rot="8660348">
              <a:off x="1959818" y="2054994"/>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8" name="Pfeil nach links 37"/>
            <p:cNvSpPr/>
            <p:nvPr/>
          </p:nvSpPr>
          <p:spPr>
            <a:xfrm rot="2466727">
              <a:off x="1264733" y="2061955"/>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pic>
        <p:nvPicPr>
          <p:cNvPr id="39" name="Grafik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372" y="4494249"/>
            <a:ext cx="1080120" cy="434337"/>
          </a:xfrm>
          <a:prstGeom prst="rect">
            <a:avLst/>
          </a:prstGeom>
        </p:spPr>
      </p:pic>
    </p:spTree>
    <p:extLst>
      <p:ext uri="{BB962C8B-B14F-4D97-AF65-F5344CB8AC3E}">
        <p14:creationId xmlns:p14="http://schemas.microsoft.com/office/powerpoint/2010/main" val="13175953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239698" y="1910727"/>
            <a:ext cx="1403122" cy="1023350"/>
            <a:chOff x="944557" y="1777557"/>
            <a:chExt cx="1403122" cy="1023350"/>
          </a:xfrm>
        </p:grpSpPr>
        <p:sp>
          <p:nvSpPr>
            <p:cNvPr id="127" name="Rechteck 126"/>
            <p:cNvSpPr/>
            <p:nvPr/>
          </p:nvSpPr>
          <p:spPr>
            <a:xfrm>
              <a:off x="984768" y="1777557"/>
              <a:ext cx="1362911" cy="573224"/>
            </a:xfrm>
            <a:prstGeom prst="rect">
              <a:avLst/>
            </a:prstGeom>
          </p:spPr>
          <p:txBody>
            <a:bodyPr wrap="square" lIns="34281" tIns="17140" rIns="34281" bIns="17140">
              <a:spAutoFit/>
            </a:bodyPr>
            <a:lstStyle/>
            <a:p>
              <a:pPr defTabSz="342809">
                <a:defRPr/>
              </a:pPr>
              <a:r>
                <a:rPr lang="en-US" sz="700" kern="0" dirty="0">
                  <a:solidFill>
                    <a:sysClr val="windowText" lastClr="000000"/>
                  </a:solidFill>
                  <a:latin typeface="Century Gothic" panose="020B0502020202020204" pitchFamily="34" charset="0"/>
                  <a:cs typeface="Arial" pitchFamily="34" charset="0"/>
                </a:rPr>
                <a:t>Sale of the ESSMANN GROUP to the Irish company </a:t>
              </a:r>
              <a:r>
                <a:rPr lang="en-US" sz="700" kern="0" dirty="0" err="1">
                  <a:solidFill>
                    <a:sysClr val="windowText" lastClr="000000"/>
                  </a:solidFill>
                  <a:latin typeface="Century Gothic" panose="020B0502020202020204" pitchFamily="34" charset="0"/>
                  <a:cs typeface="Arial" pitchFamily="34" charset="0"/>
                </a:rPr>
                <a:t>Kingspan</a:t>
              </a:r>
              <a:r>
                <a:rPr lang="en-US" sz="700" kern="0" dirty="0">
                  <a:solidFill>
                    <a:sysClr val="windowText" lastClr="000000"/>
                  </a:solidFill>
                  <a:latin typeface="Century Gothic" panose="020B0502020202020204" pitchFamily="34" charset="0"/>
                  <a:cs typeface="Arial" pitchFamily="34" charset="0"/>
                </a:rPr>
                <a:t> and establishment of the </a:t>
              </a:r>
              <a:r>
                <a:rPr lang="en-US" sz="700" kern="0" dirty="0" err="1">
                  <a:solidFill>
                    <a:sysClr val="windowText" lastClr="000000"/>
                  </a:solidFill>
                  <a:latin typeface="Century Gothic" panose="020B0502020202020204" pitchFamily="34" charset="0"/>
                  <a:cs typeface="Arial" pitchFamily="34" charset="0"/>
                </a:rPr>
                <a:t>Kingspan</a:t>
              </a:r>
              <a:r>
                <a:rPr lang="en-US" sz="700" kern="0" dirty="0">
                  <a:solidFill>
                    <a:sysClr val="windowText" lastClr="000000"/>
                  </a:solidFill>
                  <a:latin typeface="Century Gothic" panose="020B0502020202020204" pitchFamily="34" charset="0"/>
                  <a:cs typeface="Arial" pitchFamily="34" charset="0"/>
                </a:rPr>
                <a:t> Light + Air division</a:t>
              </a:r>
              <a:endParaRPr lang="de-DE" sz="700" kern="0" dirty="0">
                <a:solidFill>
                  <a:sysClr val="windowText" lastClr="000000"/>
                </a:solidFill>
                <a:latin typeface="Century Gothic" panose="020B0502020202020204" pitchFamily="34" charset="0"/>
                <a:cs typeface="Arial" pitchFamily="34" charset="0"/>
              </a:endParaRPr>
            </a:p>
          </p:txBody>
        </p:sp>
        <p:grpSp>
          <p:nvGrpSpPr>
            <p:cNvPr id="61" name="Group 16"/>
            <p:cNvGrpSpPr/>
            <p:nvPr/>
          </p:nvGrpSpPr>
          <p:grpSpPr>
            <a:xfrm>
              <a:off x="944557" y="2517407"/>
              <a:ext cx="690635" cy="283500"/>
              <a:chOff x="2729937" y="8434481"/>
              <a:chExt cx="1671564" cy="756000"/>
            </a:xfrm>
          </p:grpSpPr>
          <p:sp>
            <p:nvSpPr>
              <p:cNvPr id="62" name="Rectangle 69"/>
              <p:cNvSpPr/>
              <p:nvPr/>
            </p:nvSpPr>
            <p:spPr>
              <a:xfrm>
                <a:off x="2967681" y="8434481"/>
                <a:ext cx="140683" cy="405241"/>
              </a:xfrm>
              <a:prstGeom prst="rect">
                <a:avLst/>
              </a:prstGeom>
              <a:solidFill>
                <a:sysClr val="window" lastClr="FFFFFF"/>
              </a:solidFill>
              <a:ln w="9525" cap="flat" cmpd="sng" algn="ctr">
                <a:noFill/>
                <a:prstDash val="solid"/>
              </a:ln>
              <a:effectLst/>
            </p:spPr>
            <p:txBody>
              <a:bodyPr rtlCol="0" anchor="ctr"/>
              <a:lstStyle/>
              <a:p>
                <a:pPr algn="ctr" defTabSz="342809">
                  <a:defRPr/>
                </a:pPr>
                <a:endParaRPr lang="de-DE" sz="700" kern="0" dirty="0">
                  <a:solidFill>
                    <a:sysClr val="window" lastClr="FFFFFF"/>
                  </a:solidFill>
                  <a:latin typeface="Arial"/>
                </a:endParaRPr>
              </a:p>
            </p:txBody>
          </p:sp>
          <p:sp>
            <p:nvSpPr>
              <p:cNvPr id="63" name="Rectangle 70"/>
              <p:cNvSpPr/>
              <p:nvPr/>
            </p:nvSpPr>
            <p:spPr>
              <a:xfrm>
                <a:off x="2967681" y="8434481"/>
                <a:ext cx="140683" cy="405241"/>
              </a:xfrm>
              <a:prstGeom prst="rect">
                <a:avLst/>
              </a:prstGeom>
              <a:solidFill>
                <a:sysClr val="window" lastClr="FFFFFF"/>
              </a:solidFill>
              <a:ln w="9525" cap="flat" cmpd="sng" algn="ctr">
                <a:noFill/>
                <a:prstDash val="solid"/>
              </a:ln>
              <a:effectLst/>
            </p:spPr>
            <p:txBody>
              <a:bodyPr rtlCol="0" anchor="ctr"/>
              <a:lstStyle/>
              <a:p>
                <a:pPr algn="ctr" defTabSz="342809">
                  <a:defRPr/>
                </a:pPr>
                <a:endParaRPr lang="de-DE" sz="700" kern="0" dirty="0">
                  <a:solidFill>
                    <a:sysClr val="window" lastClr="FFFFFF"/>
                  </a:solidFill>
                  <a:latin typeface="Arial"/>
                </a:endParaRPr>
              </a:p>
            </p:txBody>
          </p:sp>
          <p:sp>
            <p:nvSpPr>
              <p:cNvPr id="64" name="Rectangle 77"/>
              <p:cNvSpPr>
                <a:spLocks noChangeArrowheads="1"/>
              </p:cNvSpPr>
              <p:nvPr>
                <p:custDataLst>
                  <p:tags r:id="rId2"/>
                </p:custDataLst>
              </p:nvPr>
            </p:nvSpPr>
            <p:spPr bwMode="auto">
              <a:xfrm>
                <a:off x="2729937" y="8434481"/>
                <a:ext cx="1671564" cy="756000"/>
              </a:xfrm>
              <a:prstGeom prst="rect">
                <a:avLst/>
              </a:prstGeom>
              <a:solidFill>
                <a:srgbClr val="BFBFBF"/>
              </a:solidFill>
              <a:ln>
                <a:noFill/>
              </a:ln>
              <a:effectLst/>
              <a:extLst/>
            </p:spPr>
            <p:txBody>
              <a:bodyPr wrap="none" anchor="ctr">
                <a:noAutofit/>
              </a:bodyPr>
              <a:lstStyle/>
              <a:p>
                <a:pPr algn="ctr" defTabSz="342809" fontAlgn="base">
                  <a:spcBef>
                    <a:spcPct val="0"/>
                  </a:spcBef>
                  <a:spcAft>
                    <a:spcPct val="0"/>
                  </a:spcAft>
                  <a:defRPr/>
                </a:pPr>
                <a:r>
                  <a:rPr lang="de-DE" sz="900" kern="0" dirty="0" smtClean="0">
                    <a:solidFill>
                      <a:srgbClr val="000000"/>
                    </a:solidFill>
                    <a:ea typeface="ＭＳ Ｐゴシック" pitchFamily="34" charset="-128"/>
                    <a:cs typeface="Arial" charset="0"/>
                  </a:rPr>
                  <a:t>2016</a:t>
                </a:r>
                <a:endParaRPr lang="de-DE" sz="900" kern="0" dirty="0">
                  <a:solidFill>
                    <a:srgbClr val="000000"/>
                  </a:solidFill>
                  <a:ea typeface="ＭＳ Ｐゴシック" pitchFamily="34" charset="-128"/>
                  <a:cs typeface="Arial" charset="0"/>
                </a:endParaRPr>
              </a:p>
            </p:txBody>
          </p:sp>
        </p:grpSp>
      </p:grpSp>
      <p:grpSp>
        <p:nvGrpSpPr>
          <p:cNvPr id="87" name="Gruppieren 86"/>
          <p:cNvGrpSpPr/>
          <p:nvPr/>
        </p:nvGrpSpPr>
        <p:grpSpPr>
          <a:xfrm>
            <a:off x="770742" y="2650577"/>
            <a:ext cx="749276" cy="1211364"/>
            <a:chOff x="8358797" y="2517184"/>
            <a:chExt cx="749276" cy="1211364"/>
          </a:xfrm>
        </p:grpSpPr>
        <p:sp>
          <p:nvSpPr>
            <p:cNvPr id="88" name="Rectangle 75"/>
            <p:cNvSpPr>
              <a:spLocks noChangeArrowheads="1"/>
            </p:cNvSpPr>
            <p:nvPr>
              <p:custDataLst>
                <p:tags r:id="rId1"/>
              </p:custDataLst>
            </p:nvPr>
          </p:nvSpPr>
          <p:spPr bwMode="gray">
            <a:xfrm>
              <a:off x="8498043" y="2517184"/>
              <a:ext cx="610030" cy="283500"/>
            </a:xfrm>
            <a:prstGeom prst="homePlate">
              <a:avLst>
                <a:gd name="adj" fmla="val 47268"/>
              </a:avLst>
            </a:prstGeom>
            <a:solidFill>
              <a:srgbClr val="474D52"/>
            </a:solidFill>
            <a:ln>
              <a:noFill/>
            </a:ln>
            <a:effectLst/>
            <a:extLst/>
          </p:spPr>
          <p:txBody>
            <a:bodyPr wrap="none" lIns="34281" tIns="17140" rIns="34281" bIns="17140" anchor="ctr">
              <a:noAutofit/>
            </a:bodyPr>
            <a:lstStyle/>
            <a:p>
              <a:pPr algn="ctr" defTabSz="342809" fontAlgn="base">
                <a:spcBef>
                  <a:spcPct val="0"/>
                </a:spcBef>
                <a:spcAft>
                  <a:spcPct val="0"/>
                </a:spcAft>
                <a:defRPr/>
              </a:pPr>
              <a:r>
                <a:rPr lang="de-DE" sz="900" kern="0" dirty="0" smtClean="0">
                  <a:solidFill>
                    <a:sysClr val="window" lastClr="FFFFFF"/>
                  </a:solidFill>
                  <a:ea typeface="ＭＳ Ｐゴシック" pitchFamily="34" charset="-128"/>
                  <a:cs typeface="Arial" charset="0"/>
                </a:rPr>
                <a:t>2017</a:t>
              </a:r>
              <a:endParaRPr lang="de-DE" sz="900" kern="0" dirty="0">
                <a:solidFill>
                  <a:srgbClr val="000000"/>
                </a:solidFill>
                <a:ea typeface="ＭＳ Ｐゴシック" pitchFamily="34" charset="-128"/>
                <a:cs typeface="Arial" charset="0"/>
              </a:endParaRPr>
            </a:p>
          </p:txBody>
        </p:sp>
        <p:sp>
          <p:nvSpPr>
            <p:cNvPr id="89" name="Textfeld 88"/>
            <p:cNvSpPr txBox="1"/>
            <p:nvPr/>
          </p:nvSpPr>
          <p:spPr>
            <a:xfrm>
              <a:off x="8358797" y="3586211"/>
              <a:ext cx="534878" cy="142337"/>
            </a:xfrm>
            <a:prstGeom prst="rect">
              <a:avLst/>
            </a:prstGeom>
            <a:noFill/>
          </p:spPr>
          <p:txBody>
            <a:bodyPr wrap="square" lIns="34281" tIns="17140" rIns="34281" bIns="17140" rtlCol="0">
              <a:spAutoFit/>
            </a:bodyPr>
            <a:lstStyle/>
            <a:p>
              <a:endParaRPr lang="de-DE" sz="700" dirty="0">
                <a:solidFill>
                  <a:prstClr val="black"/>
                </a:solidFill>
                <a:latin typeface="Arial" pitchFamily="34" charset="0"/>
                <a:cs typeface="Arial" pitchFamily="34" charset="0"/>
              </a:endParaRPr>
            </a:p>
          </p:txBody>
        </p:sp>
      </p:grpSp>
      <p:pic>
        <p:nvPicPr>
          <p:cNvPr id="92" name="Grafik 9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2889" y="2027466"/>
            <a:ext cx="4596844" cy="1398186"/>
          </a:xfrm>
          <a:prstGeom prst="rect">
            <a:avLst/>
          </a:prstGeom>
        </p:spPr>
      </p:pic>
      <p:pic>
        <p:nvPicPr>
          <p:cNvPr id="93" name="Grafik 9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909" y="1216081"/>
            <a:ext cx="1192073" cy="581983"/>
          </a:xfrm>
          <a:prstGeom prst="rect">
            <a:avLst/>
          </a:prstGeom>
        </p:spPr>
      </p:pic>
    </p:spTree>
    <p:extLst>
      <p:ext uri="{BB962C8B-B14F-4D97-AF65-F5344CB8AC3E}">
        <p14:creationId xmlns:p14="http://schemas.microsoft.com/office/powerpoint/2010/main" val="109918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3"/>
          <p:cNvSpPr>
            <a:spLocks noGrp="1"/>
          </p:cNvSpPr>
          <p:nvPr>
            <p:ph type="sldNum" sz="quarter" idx="12"/>
          </p:nvPr>
        </p:nvSpPr>
        <p:spPr>
          <a:xfrm>
            <a:off x="8460432" y="4929150"/>
            <a:ext cx="571500" cy="214350"/>
          </a:xfrm>
        </p:spPr>
        <p:txBody>
          <a:bodyPr/>
          <a:lstStyle/>
          <a:p>
            <a:pPr>
              <a:defRPr/>
            </a:pPr>
            <a:r>
              <a:rPr lang="en-US" dirty="0"/>
              <a:t>7</a:t>
            </a:r>
          </a:p>
        </p:txBody>
      </p:sp>
      <p:pic>
        <p:nvPicPr>
          <p:cNvPr id="19" name="Grafik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372" y="4494249"/>
            <a:ext cx="1080120" cy="434337"/>
          </a:xfrm>
          <a:prstGeom prst="rect">
            <a:avLst/>
          </a:prstGeom>
        </p:spPr>
      </p:pic>
      <p:grpSp>
        <p:nvGrpSpPr>
          <p:cNvPr id="3" name="Gruppieren 2"/>
          <p:cNvGrpSpPr/>
          <p:nvPr/>
        </p:nvGrpSpPr>
        <p:grpSpPr>
          <a:xfrm>
            <a:off x="253942" y="969340"/>
            <a:ext cx="8530526" cy="3742079"/>
            <a:chOff x="239698" y="605473"/>
            <a:chExt cx="10329502" cy="4224943"/>
          </a:xfrm>
        </p:grpSpPr>
        <p:sp>
          <p:nvSpPr>
            <p:cNvPr id="20" name="Textplatzhalter 1"/>
            <p:cNvSpPr txBox="1">
              <a:spLocks/>
            </p:cNvSpPr>
            <p:nvPr/>
          </p:nvSpPr>
          <p:spPr>
            <a:xfrm>
              <a:off x="239698" y="784225"/>
              <a:ext cx="5051394" cy="336550"/>
            </a:xfrm>
            <a:prstGeom prst="rect">
              <a:avLst/>
            </a:prstGeom>
          </p:spPr>
          <p:txBody>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de-DE" sz="1200" b="1" dirty="0">
                <a:latin typeface="Arial" panose="020B0604020202020204" pitchFamily="34" charset="0"/>
                <a:cs typeface="Arial" panose="020B0604020202020204" pitchFamily="34" charset="0"/>
              </a:endParaRPr>
            </a:p>
          </p:txBody>
        </p:sp>
        <p:sp>
          <p:nvSpPr>
            <p:cNvPr id="21" name="Textplatzhalter 2"/>
            <p:cNvSpPr txBox="1">
              <a:spLocks/>
            </p:cNvSpPr>
            <p:nvPr/>
          </p:nvSpPr>
          <p:spPr>
            <a:xfrm>
              <a:off x="4745038" y="1467384"/>
              <a:ext cx="5824162" cy="2383787"/>
            </a:xfrm>
            <a:prstGeom prst="rect">
              <a:avLst/>
            </a:prstGeom>
          </p:spPr>
          <p:txBody>
            <a:bodyPr wrap="square">
              <a:spAutoFit/>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Suitable for small to medium-sized buildings with up to 15 floors</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As ventilation and smoke protection pressure systems</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Very fast pressure control possible (&lt;1s reaction time)</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No pressure measurement required</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Sensitive to external wind influences, with direct influence on the pressure conditions in the stairwell or fire brigade lift</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High mechanical effort</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Large design for large volume flows</a:t>
              </a:r>
              <a:endParaRPr lang="de-DE" sz="1100" dirty="0">
                <a:latin typeface="Arial" charset="0"/>
                <a:ea typeface="Arial" charset="0"/>
                <a:cs typeface="Arial" charset="0"/>
              </a:endParaRPr>
            </a:p>
          </p:txBody>
        </p:sp>
        <p:pic>
          <p:nvPicPr>
            <p:cNvPr id="22" name="Picture 2" descr="C:\Schulung\RDA-Tagung\Skizzen Präsentation\Prinzip_Treppenhaus_RDA_Passive_Druckregelung_über_selbsttätige_regelde Klappe Helios DD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099" y="1460439"/>
              <a:ext cx="3204541" cy="3369977"/>
            </a:xfrm>
            <a:prstGeom prst="rect">
              <a:avLst/>
            </a:prstGeom>
            <a:noFill/>
            <a:extLst>
              <a:ext uri="{909E8E84-426E-40DD-AFC4-6F175D3DCCD1}">
                <a14:hiddenFill xmlns:a14="http://schemas.microsoft.com/office/drawing/2010/main">
                  <a:solidFill>
                    <a:srgbClr val="FFFFFF"/>
                  </a:solidFill>
                </a14:hiddenFill>
              </a:ext>
            </a:extLst>
          </p:spPr>
        </p:pic>
        <p:sp>
          <p:nvSpPr>
            <p:cNvPr id="23" name="Pfeil nach links 22"/>
            <p:cNvSpPr/>
            <p:nvPr/>
          </p:nvSpPr>
          <p:spPr>
            <a:xfrm>
              <a:off x="3592071" y="4045788"/>
              <a:ext cx="436465"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4" name="Pfeil nach links 23"/>
            <p:cNvSpPr/>
            <p:nvPr/>
          </p:nvSpPr>
          <p:spPr>
            <a:xfrm>
              <a:off x="2929593" y="4420741"/>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5" name="Pfeil nach links 24"/>
            <p:cNvSpPr/>
            <p:nvPr/>
          </p:nvSpPr>
          <p:spPr>
            <a:xfrm>
              <a:off x="1675342" y="4420740"/>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6" name="Pfeil nach links 25"/>
            <p:cNvSpPr/>
            <p:nvPr/>
          </p:nvSpPr>
          <p:spPr>
            <a:xfrm rot="5400000">
              <a:off x="1539212" y="3489658"/>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7" name="Pfeil nach links 26"/>
            <p:cNvSpPr/>
            <p:nvPr/>
          </p:nvSpPr>
          <p:spPr>
            <a:xfrm rot="5400000">
              <a:off x="1539211" y="2503372"/>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8" name="Pfeil nach links 27"/>
            <p:cNvSpPr/>
            <p:nvPr/>
          </p:nvSpPr>
          <p:spPr>
            <a:xfrm rot="8660348">
              <a:off x="1904576" y="1391412"/>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9" name="Pfeil nach links 28"/>
            <p:cNvSpPr/>
            <p:nvPr/>
          </p:nvSpPr>
          <p:spPr>
            <a:xfrm rot="2466727">
              <a:off x="1209491" y="1398373"/>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0" name="Textfeld 29"/>
            <p:cNvSpPr txBox="1"/>
            <p:nvPr/>
          </p:nvSpPr>
          <p:spPr>
            <a:xfrm>
              <a:off x="263525" y="605473"/>
              <a:ext cx="4468698" cy="312742"/>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Passive pressure control via self-regulating flap</a:t>
              </a:r>
              <a:endParaRPr lang="de-DE" sz="1200" b="1" dirty="0">
                <a:latin typeface="Arial" panose="020B0604020202020204" pitchFamily="34" charset="0"/>
                <a:cs typeface="Arial" panose="020B0604020202020204" pitchFamily="34" charset="0"/>
              </a:endParaRPr>
            </a:p>
          </p:txBody>
        </p:sp>
      </p:grpSp>
      <p:sp>
        <p:nvSpPr>
          <p:cNvPr id="17" name="Rectangle 2"/>
          <p:cNvSpPr txBox="1">
            <a:spLocks noChangeArrowheads="1"/>
          </p:cNvSpPr>
          <p:nvPr/>
        </p:nvSpPr>
        <p:spPr bwMode="auto">
          <a:xfrm>
            <a:off x="165366" y="681540"/>
            <a:ext cx="3650550" cy="351039"/>
          </a:xfrm>
          <a:prstGeom prst="rect">
            <a:avLst/>
          </a:prstGeom>
          <a:solidFill>
            <a:srgbClr val="FFFFFF"/>
          </a:solidFill>
          <a:ln>
            <a:noFill/>
            <a:miter lim="800000"/>
            <a:headEnd/>
            <a:tailEnd/>
          </a:ln>
        </p:spPr>
        <p:txBody>
          <a:bodyPr lIns="68580" tIns="34290" rIns="68580" bIns="34290"/>
          <a:lstStyle/>
          <a:p>
            <a:pPr>
              <a:defRPr/>
            </a:pPr>
            <a:r>
              <a:rPr lang="de-DE" sz="1400" b="1" kern="0" dirty="0" err="1">
                <a:latin typeface="Arial" pitchFamily="34" charset="0"/>
                <a:ea typeface="+mj-ea"/>
                <a:cs typeface="Arial" pitchFamily="34" charset="0"/>
              </a:rPr>
              <a:t>Active</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and</a:t>
            </a:r>
            <a:r>
              <a:rPr lang="de-DE" sz="1400" b="1" kern="0" dirty="0">
                <a:latin typeface="Arial" pitchFamily="34" charset="0"/>
                <a:ea typeface="+mj-ea"/>
                <a:cs typeface="Arial" pitchFamily="34" charset="0"/>
              </a:rPr>
              <a:t> passive </a:t>
            </a:r>
            <a:r>
              <a:rPr lang="de-DE" sz="1400" b="1" kern="0" dirty="0" err="1">
                <a:latin typeface="Arial" pitchFamily="34" charset="0"/>
                <a:ea typeface="+mj-ea"/>
                <a:cs typeface="Arial" pitchFamily="34" charset="0"/>
              </a:rPr>
              <a:t>pressure</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control</a:t>
            </a:r>
            <a:endParaRPr lang="de-DE" sz="1400" b="1" kern="0" dirty="0">
              <a:latin typeface="Arial" pitchFamily="34" charset="0"/>
              <a:ea typeface="+mj-ea"/>
              <a:cs typeface="Arial" pitchFamily="34" charset="0"/>
            </a:endParaRPr>
          </a:p>
        </p:txBody>
      </p:sp>
    </p:spTree>
    <p:extLst>
      <p:ext uri="{BB962C8B-B14F-4D97-AF65-F5344CB8AC3E}">
        <p14:creationId xmlns:p14="http://schemas.microsoft.com/office/powerpoint/2010/main" val="34894099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3"/>
          <p:cNvSpPr>
            <a:spLocks noGrp="1"/>
          </p:cNvSpPr>
          <p:nvPr>
            <p:ph type="sldNum" sz="quarter" idx="12"/>
          </p:nvPr>
        </p:nvSpPr>
        <p:spPr>
          <a:xfrm>
            <a:off x="8460432" y="4929150"/>
            <a:ext cx="571500" cy="214350"/>
          </a:xfrm>
        </p:spPr>
        <p:txBody>
          <a:bodyPr/>
          <a:lstStyle/>
          <a:p>
            <a:pPr>
              <a:defRPr/>
            </a:pPr>
            <a:r>
              <a:rPr lang="en-US" dirty="0"/>
              <a:t>8</a:t>
            </a:r>
          </a:p>
        </p:txBody>
      </p:sp>
      <p:pic>
        <p:nvPicPr>
          <p:cNvPr id="19" name="Grafik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372" y="4494249"/>
            <a:ext cx="1080120" cy="434337"/>
          </a:xfrm>
          <a:prstGeom prst="rect">
            <a:avLst/>
          </a:prstGeom>
        </p:spPr>
      </p:pic>
      <p:grpSp>
        <p:nvGrpSpPr>
          <p:cNvPr id="2" name="Gruppieren 1"/>
          <p:cNvGrpSpPr/>
          <p:nvPr/>
        </p:nvGrpSpPr>
        <p:grpSpPr>
          <a:xfrm>
            <a:off x="305527" y="1265844"/>
            <a:ext cx="8694965" cy="3459361"/>
            <a:chOff x="263525" y="1120775"/>
            <a:chExt cx="9491257" cy="3216747"/>
          </a:xfrm>
        </p:grpSpPr>
        <p:pic>
          <p:nvPicPr>
            <p:cNvPr id="17" name="Picture 2" descr="C:\Users\tvolle\Desktop\Schnittdarstellung_DDK-F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3009" y="2015513"/>
              <a:ext cx="4137025" cy="232200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Schulung\RDA-Tagung\Skizzen Präsentation\Prinzip_Treppenhaus_RDA_Passive_Druckregelung_über_selbsttätige_regelde Klappe Helios DD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525" y="1120775"/>
              <a:ext cx="1053677" cy="1108075"/>
            </a:xfrm>
            <a:prstGeom prst="rect">
              <a:avLst/>
            </a:prstGeom>
            <a:noFill/>
            <a:extLst>
              <a:ext uri="{909E8E84-426E-40DD-AFC4-6F175D3DCCD1}">
                <a14:hiddenFill xmlns:a14="http://schemas.microsoft.com/office/drawing/2010/main">
                  <a:solidFill>
                    <a:srgbClr val="FFFFFF"/>
                  </a:solidFill>
                </a14:hiddenFill>
              </a:ext>
            </a:extLst>
          </p:spPr>
        </p:pic>
        <p:sp>
          <p:nvSpPr>
            <p:cNvPr id="32" name="Textplatzhalter 2"/>
            <p:cNvSpPr txBox="1">
              <a:spLocks/>
            </p:cNvSpPr>
            <p:nvPr/>
          </p:nvSpPr>
          <p:spPr>
            <a:xfrm>
              <a:off x="5569195" y="2134221"/>
              <a:ext cx="4185587" cy="1181970"/>
            </a:xfrm>
            <a:prstGeom prst="rect">
              <a:avLst/>
            </a:prstGeom>
          </p:spPr>
          <p:txBody>
            <a:bodyPr wrap="square">
              <a:spAutoFit/>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Multiple lamella flap, fast regulating without auxiliary energy</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Pressure individually adjustable</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Insulated lamella flap for preventing cold air</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4-sided discharge finned hood</a:t>
              </a:r>
              <a:endParaRPr lang="de-DE" sz="1100" dirty="0">
                <a:latin typeface="Arial" charset="0"/>
                <a:ea typeface="Arial" charset="0"/>
                <a:cs typeface="Arial" charset="0"/>
              </a:endParaRPr>
            </a:p>
          </p:txBody>
        </p:sp>
      </p:grpSp>
      <p:sp>
        <p:nvSpPr>
          <p:cNvPr id="10" name="Rectangle 2"/>
          <p:cNvSpPr txBox="1">
            <a:spLocks noChangeArrowheads="1"/>
          </p:cNvSpPr>
          <p:nvPr/>
        </p:nvSpPr>
        <p:spPr bwMode="auto">
          <a:xfrm>
            <a:off x="165366" y="681540"/>
            <a:ext cx="3650550" cy="351039"/>
          </a:xfrm>
          <a:prstGeom prst="rect">
            <a:avLst/>
          </a:prstGeom>
          <a:solidFill>
            <a:srgbClr val="FFFFFF"/>
          </a:solidFill>
          <a:ln>
            <a:noFill/>
            <a:miter lim="800000"/>
            <a:headEnd/>
            <a:tailEnd/>
          </a:ln>
        </p:spPr>
        <p:txBody>
          <a:bodyPr lIns="68580" tIns="34290" rIns="68580" bIns="34290"/>
          <a:lstStyle/>
          <a:p>
            <a:pPr>
              <a:defRPr/>
            </a:pPr>
            <a:r>
              <a:rPr lang="de-DE" sz="1400" b="1" kern="0" dirty="0" err="1">
                <a:latin typeface="Arial" pitchFamily="34" charset="0"/>
                <a:ea typeface="+mj-ea"/>
                <a:cs typeface="Arial" pitchFamily="34" charset="0"/>
              </a:rPr>
              <a:t>Active</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and</a:t>
            </a:r>
            <a:r>
              <a:rPr lang="de-DE" sz="1400" b="1" kern="0" dirty="0">
                <a:latin typeface="Arial" pitchFamily="34" charset="0"/>
                <a:ea typeface="+mj-ea"/>
                <a:cs typeface="Arial" pitchFamily="34" charset="0"/>
              </a:rPr>
              <a:t> passive </a:t>
            </a:r>
            <a:r>
              <a:rPr lang="de-DE" sz="1400" b="1" kern="0" dirty="0" err="1">
                <a:latin typeface="Arial" pitchFamily="34" charset="0"/>
                <a:ea typeface="+mj-ea"/>
                <a:cs typeface="Arial" pitchFamily="34" charset="0"/>
              </a:rPr>
              <a:t>pressure</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control</a:t>
            </a:r>
            <a:endParaRPr lang="de-DE" sz="1400" b="1" kern="0" dirty="0">
              <a:latin typeface="Arial" pitchFamily="34" charset="0"/>
              <a:ea typeface="+mj-ea"/>
              <a:cs typeface="Arial" pitchFamily="34" charset="0"/>
            </a:endParaRPr>
          </a:p>
        </p:txBody>
      </p:sp>
      <p:sp>
        <p:nvSpPr>
          <p:cNvPr id="11" name="Textfeld 10"/>
          <p:cNvSpPr txBox="1"/>
          <p:nvPr/>
        </p:nvSpPr>
        <p:spPr>
          <a:xfrm>
            <a:off x="273620" y="969340"/>
            <a:ext cx="3647874" cy="253916"/>
          </a:xfrm>
          <a:prstGeom prst="rect">
            <a:avLst/>
          </a:prstGeom>
          <a:noFill/>
        </p:spPr>
        <p:txBody>
          <a:bodyPr wrap="none" lIns="68580" tIns="34290" rIns="68580" bIns="34290" rtlCol="0">
            <a:spAutoFit/>
          </a:bodyPr>
          <a:lstStyle/>
          <a:p>
            <a:r>
              <a:rPr lang="en-US" sz="1200" b="1" dirty="0">
                <a:latin typeface="Arial" panose="020B0604020202020204" pitchFamily="34" charset="0"/>
                <a:cs typeface="Arial" panose="020B0604020202020204" pitchFamily="34" charset="0"/>
              </a:rPr>
              <a:t>Passive pressure control via self-regulating flap</a:t>
            </a:r>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11272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3"/>
          <p:cNvSpPr>
            <a:spLocks noGrp="1"/>
          </p:cNvSpPr>
          <p:nvPr>
            <p:ph type="sldNum" sz="quarter" idx="12"/>
          </p:nvPr>
        </p:nvSpPr>
        <p:spPr>
          <a:xfrm>
            <a:off x="8460432" y="4929150"/>
            <a:ext cx="571500" cy="214350"/>
          </a:xfrm>
        </p:spPr>
        <p:txBody>
          <a:bodyPr/>
          <a:lstStyle/>
          <a:p>
            <a:pPr>
              <a:defRPr/>
            </a:pPr>
            <a:r>
              <a:rPr lang="en-US" dirty="0"/>
              <a:t>9</a:t>
            </a:r>
          </a:p>
        </p:txBody>
      </p:sp>
      <p:pic>
        <p:nvPicPr>
          <p:cNvPr id="19" name="Grafik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372" y="4494249"/>
            <a:ext cx="1080120" cy="434337"/>
          </a:xfrm>
          <a:prstGeom prst="rect">
            <a:avLst/>
          </a:prstGeom>
        </p:spPr>
      </p:pic>
      <p:grpSp>
        <p:nvGrpSpPr>
          <p:cNvPr id="3" name="Gruppieren 2"/>
          <p:cNvGrpSpPr/>
          <p:nvPr/>
        </p:nvGrpSpPr>
        <p:grpSpPr>
          <a:xfrm>
            <a:off x="267988" y="951570"/>
            <a:ext cx="8408468" cy="3759848"/>
            <a:chOff x="239698" y="605473"/>
            <a:chExt cx="10038300" cy="4093527"/>
          </a:xfrm>
        </p:grpSpPr>
        <p:sp>
          <p:nvSpPr>
            <p:cNvPr id="10" name="Textplatzhalter 1"/>
            <p:cNvSpPr txBox="1">
              <a:spLocks/>
            </p:cNvSpPr>
            <p:nvPr/>
          </p:nvSpPr>
          <p:spPr>
            <a:xfrm>
              <a:off x="239698" y="784225"/>
              <a:ext cx="5051394" cy="336550"/>
            </a:xfrm>
            <a:prstGeom prst="rect">
              <a:avLst/>
            </a:prstGeom>
          </p:spPr>
          <p:txBody>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de-DE" sz="1200" b="1" dirty="0">
                <a:latin typeface="Arial" panose="020B0604020202020204" pitchFamily="34" charset="0"/>
                <a:cs typeface="Arial" panose="020B0604020202020204" pitchFamily="34" charset="0"/>
              </a:endParaRPr>
            </a:p>
          </p:txBody>
        </p:sp>
        <p:pic>
          <p:nvPicPr>
            <p:cNvPr id="11" name="Picture 2" descr="C:\Schulung\RDA-Tagung\Skizzen Präsentation\Prinzip_Treppenhaus_RDA_Aktive_Druckregelung über F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938" y="1329400"/>
              <a:ext cx="3340975" cy="33696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2235859" y="4433541"/>
              <a:ext cx="321888" cy="201055"/>
            </a:xfrm>
            <a:prstGeom prst="rect">
              <a:avLst/>
            </a:prstGeom>
            <a:noFill/>
            <a:ln w="12700">
              <a:solidFill>
                <a:srgbClr val="00B0F0"/>
              </a:solidFill>
            </a:ln>
          </p:spPr>
          <p:txBody>
            <a:bodyPr wrap="none" rtlCol="0">
              <a:spAutoFit/>
            </a:bodyPr>
            <a:lstStyle/>
            <a:p>
              <a:r>
                <a:rPr lang="de-DE" sz="600" b="1" dirty="0"/>
                <a:t>FU</a:t>
              </a:r>
            </a:p>
          </p:txBody>
        </p:sp>
        <p:sp>
          <p:nvSpPr>
            <p:cNvPr id="13" name="Textplatzhalter 2"/>
            <p:cNvSpPr txBox="1">
              <a:spLocks/>
            </p:cNvSpPr>
            <p:nvPr/>
          </p:nvSpPr>
          <p:spPr>
            <a:xfrm>
              <a:off x="5087938" y="1865454"/>
              <a:ext cx="5190060" cy="1873159"/>
            </a:xfrm>
            <a:prstGeom prst="rect">
              <a:avLst/>
            </a:prstGeom>
          </p:spPr>
          <p:txBody>
            <a:bodyPr wrap="square">
              <a:spAutoFit/>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Speed control via frequency converter</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Control times according to EN 12101-6 with ≤ 3 seconds</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Faster control through the use of brake resistors in powerful fans</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Control and complete function monitoring through integration into bus system</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Activation of the fire mode on the frequency converter</a:t>
              </a:r>
              <a:endParaRPr lang="de-DE" sz="1100" dirty="0">
                <a:latin typeface="Arial" charset="0"/>
                <a:ea typeface="Arial" charset="0"/>
                <a:cs typeface="Arial" charset="0"/>
              </a:endParaRPr>
            </a:p>
          </p:txBody>
        </p:sp>
        <p:pic>
          <p:nvPicPr>
            <p:cNvPr id="14" name="Picture 2" descr="C:\Schulung\RDA-Tagung\Unterlagen Helios\AMD_rot_fb_rg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4815" y="2957044"/>
              <a:ext cx="1087374" cy="11504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G_6128_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20543" y="1551121"/>
              <a:ext cx="481889" cy="1258291"/>
            </a:xfrm>
            <a:prstGeom prst="rect">
              <a:avLst/>
            </a:prstGeom>
            <a:noFill/>
            <a:ln w="25400">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feld 15"/>
            <p:cNvSpPr txBox="1"/>
            <p:nvPr/>
          </p:nvSpPr>
          <p:spPr>
            <a:xfrm>
              <a:off x="263525" y="605473"/>
              <a:ext cx="3823989" cy="301582"/>
            </a:xfrm>
            <a:prstGeom prst="rect">
              <a:avLst/>
            </a:prstGeom>
            <a:noFill/>
          </p:spPr>
          <p:txBody>
            <a:bodyPr wrap="none" rtlCol="0">
              <a:spAutoFit/>
            </a:bodyPr>
            <a:lstStyle/>
            <a:p>
              <a:r>
                <a:rPr lang="de-DE" sz="1200" b="1" dirty="0" err="1">
                  <a:latin typeface="Arial" panose="020B0604020202020204" pitchFamily="34" charset="0"/>
                  <a:cs typeface="Arial" panose="020B0604020202020204" pitchFamily="34" charset="0"/>
                </a:rPr>
                <a:t>Active</a:t>
              </a:r>
              <a:r>
                <a:rPr lang="de-DE" sz="1200" b="1" dirty="0">
                  <a:latin typeface="Arial" panose="020B0604020202020204" pitchFamily="34" charset="0"/>
                  <a:cs typeface="Arial" panose="020B0604020202020204" pitchFamily="34" charset="0"/>
                </a:rPr>
                <a:t> </a:t>
              </a:r>
              <a:r>
                <a:rPr lang="de-DE" sz="1200" b="1" dirty="0" err="1">
                  <a:latin typeface="Arial" panose="020B0604020202020204" pitchFamily="34" charset="0"/>
                  <a:cs typeface="Arial" panose="020B0604020202020204" pitchFamily="34" charset="0"/>
                </a:rPr>
                <a:t>pressure</a:t>
              </a:r>
              <a:r>
                <a:rPr lang="de-DE" sz="1200" b="1" dirty="0">
                  <a:latin typeface="Arial" panose="020B0604020202020204" pitchFamily="34" charset="0"/>
                  <a:cs typeface="Arial" panose="020B0604020202020204" pitchFamily="34" charset="0"/>
                </a:rPr>
                <a:t> </a:t>
              </a:r>
              <a:r>
                <a:rPr lang="de-DE" sz="1200" b="1" dirty="0" err="1">
                  <a:latin typeface="Arial" panose="020B0604020202020204" pitchFamily="34" charset="0"/>
                  <a:cs typeface="Arial" panose="020B0604020202020204" pitchFamily="34" charset="0"/>
                </a:rPr>
                <a:t>control</a:t>
              </a:r>
              <a:r>
                <a:rPr lang="de-DE" sz="1200" b="1" dirty="0">
                  <a:latin typeface="Arial" panose="020B0604020202020204" pitchFamily="34" charset="0"/>
                  <a:cs typeface="Arial" panose="020B0604020202020204" pitchFamily="34" charset="0"/>
                </a:rPr>
                <a:t> via </a:t>
              </a:r>
              <a:r>
                <a:rPr lang="de-DE" sz="1200" b="1" dirty="0" err="1">
                  <a:latin typeface="Arial" panose="020B0604020202020204" pitchFamily="34" charset="0"/>
                  <a:cs typeface="Arial" panose="020B0604020202020204" pitchFamily="34" charset="0"/>
                </a:rPr>
                <a:t>supply</a:t>
              </a:r>
              <a:r>
                <a:rPr lang="de-DE" sz="1200" b="1" dirty="0">
                  <a:latin typeface="Arial" panose="020B0604020202020204" pitchFamily="34" charset="0"/>
                  <a:cs typeface="Arial" panose="020B0604020202020204" pitchFamily="34" charset="0"/>
                </a:rPr>
                <a:t> </a:t>
              </a:r>
              <a:r>
                <a:rPr lang="de-DE" sz="1200" b="1" dirty="0" err="1">
                  <a:latin typeface="Arial" panose="020B0604020202020204" pitchFamily="34" charset="0"/>
                  <a:cs typeface="Arial" panose="020B0604020202020204" pitchFamily="34" charset="0"/>
                </a:rPr>
                <a:t>air</a:t>
              </a:r>
              <a:r>
                <a:rPr lang="de-DE" sz="1200" b="1" dirty="0">
                  <a:latin typeface="Arial" panose="020B0604020202020204" pitchFamily="34" charset="0"/>
                  <a:cs typeface="Arial" panose="020B0604020202020204" pitchFamily="34" charset="0"/>
                </a:rPr>
                <a:t> </a:t>
              </a:r>
              <a:r>
                <a:rPr lang="de-DE" sz="1200" b="1" dirty="0" err="1">
                  <a:latin typeface="Arial" panose="020B0604020202020204" pitchFamily="34" charset="0"/>
                  <a:cs typeface="Arial" panose="020B0604020202020204" pitchFamily="34" charset="0"/>
                </a:rPr>
                <a:t>fan</a:t>
              </a:r>
              <a:endParaRPr lang="de-DE" sz="1200" b="1" dirty="0">
                <a:latin typeface="Arial" panose="020B0604020202020204" pitchFamily="34" charset="0"/>
                <a:cs typeface="Arial" panose="020B0604020202020204" pitchFamily="34" charset="0"/>
              </a:endParaRPr>
            </a:p>
          </p:txBody>
        </p:sp>
        <p:sp>
          <p:nvSpPr>
            <p:cNvPr id="20" name="Textfeld 19"/>
            <p:cNvSpPr txBox="1"/>
            <p:nvPr/>
          </p:nvSpPr>
          <p:spPr>
            <a:xfrm>
              <a:off x="1224705" y="2800708"/>
              <a:ext cx="748646" cy="234564"/>
            </a:xfrm>
            <a:prstGeom prst="rect">
              <a:avLst/>
            </a:prstGeom>
            <a:noFill/>
          </p:spPr>
          <p:txBody>
            <a:bodyPr wrap="none" rtlCol="0">
              <a:spAutoFit/>
            </a:bodyPr>
            <a:lstStyle/>
            <a:p>
              <a:r>
                <a:rPr lang="de-DE" sz="800" dirty="0"/>
                <a:t>25Pa-50Pa</a:t>
              </a:r>
            </a:p>
          </p:txBody>
        </p:sp>
        <p:sp>
          <p:nvSpPr>
            <p:cNvPr id="21" name="Pfeil nach links 20"/>
            <p:cNvSpPr/>
            <p:nvPr/>
          </p:nvSpPr>
          <p:spPr>
            <a:xfrm>
              <a:off x="3592071" y="3907765"/>
              <a:ext cx="296117"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2" name="Pfeil nach links 21"/>
            <p:cNvSpPr/>
            <p:nvPr/>
          </p:nvSpPr>
          <p:spPr>
            <a:xfrm>
              <a:off x="2935245" y="4275200"/>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3" name="Pfeil nach links 22"/>
            <p:cNvSpPr/>
            <p:nvPr/>
          </p:nvSpPr>
          <p:spPr>
            <a:xfrm>
              <a:off x="1749659" y="4275199"/>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4" name="Pfeil nach links 23"/>
            <p:cNvSpPr/>
            <p:nvPr/>
          </p:nvSpPr>
          <p:spPr>
            <a:xfrm rot="5400000">
              <a:off x="1539212" y="3343215"/>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5" name="Pfeil nach links 24"/>
            <p:cNvSpPr/>
            <p:nvPr/>
          </p:nvSpPr>
          <p:spPr>
            <a:xfrm rot="5400000">
              <a:off x="1539210" y="2297448"/>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6" name="Pfeil nach links 25"/>
            <p:cNvSpPr/>
            <p:nvPr/>
          </p:nvSpPr>
          <p:spPr>
            <a:xfrm rot="2466727">
              <a:off x="1322258" y="1130966"/>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
        <p:nvSpPr>
          <p:cNvPr id="27" name="Rectangle 2"/>
          <p:cNvSpPr txBox="1">
            <a:spLocks noChangeArrowheads="1"/>
          </p:cNvSpPr>
          <p:nvPr/>
        </p:nvSpPr>
        <p:spPr bwMode="auto">
          <a:xfrm>
            <a:off x="165366" y="681540"/>
            <a:ext cx="3650550" cy="351039"/>
          </a:xfrm>
          <a:prstGeom prst="rect">
            <a:avLst/>
          </a:prstGeom>
          <a:solidFill>
            <a:srgbClr val="FFFFFF"/>
          </a:solidFill>
          <a:ln>
            <a:noFill/>
            <a:miter lim="800000"/>
            <a:headEnd/>
            <a:tailEnd/>
          </a:ln>
        </p:spPr>
        <p:txBody>
          <a:bodyPr lIns="68580" tIns="34290" rIns="68580" bIns="34290"/>
          <a:lstStyle/>
          <a:p>
            <a:pPr>
              <a:defRPr/>
            </a:pPr>
            <a:r>
              <a:rPr lang="de-DE" sz="1400" b="1" kern="0" dirty="0" err="1">
                <a:latin typeface="Arial" pitchFamily="34" charset="0"/>
                <a:ea typeface="+mj-ea"/>
                <a:cs typeface="Arial" pitchFamily="34" charset="0"/>
              </a:rPr>
              <a:t>Active</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and</a:t>
            </a:r>
            <a:r>
              <a:rPr lang="de-DE" sz="1400" b="1" kern="0" dirty="0">
                <a:latin typeface="Arial" pitchFamily="34" charset="0"/>
                <a:ea typeface="+mj-ea"/>
                <a:cs typeface="Arial" pitchFamily="34" charset="0"/>
              </a:rPr>
              <a:t> passive </a:t>
            </a:r>
            <a:r>
              <a:rPr lang="de-DE" sz="1400" b="1" kern="0" dirty="0" err="1">
                <a:latin typeface="Arial" pitchFamily="34" charset="0"/>
                <a:ea typeface="+mj-ea"/>
                <a:cs typeface="Arial" pitchFamily="34" charset="0"/>
              </a:rPr>
              <a:t>pressure</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control</a:t>
            </a:r>
            <a:endParaRPr lang="de-DE" sz="1400" b="1" kern="0" dirty="0">
              <a:latin typeface="Arial" pitchFamily="34" charset="0"/>
              <a:ea typeface="+mj-ea"/>
              <a:cs typeface="Arial" pitchFamily="34" charset="0"/>
            </a:endParaRPr>
          </a:p>
        </p:txBody>
      </p:sp>
    </p:spTree>
    <p:extLst>
      <p:ext uri="{BB962C8B-B14F-4D97-AF65-F5344CB8AC3E}">
        <p14:creationId xmlns:p14="http://schemas.microsoft.com/office/powerpoint/2010/main" val="11589216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3"/>
          <p:cNvSpPr>
            <a:spLocks noGrp="1"/>
          </p:cNvSpPr>
          <p:nvPr>
            <p:ph type="sldNum" sz="quarter" idx="12"/>
          </p:nvPr>
        </p:nvSpPr>
        <p:spPr>
          <a:xfrm>
            <a:off x="8460432" y="4929150"/>
            <a:ext cx="571500" cy="214350"/>
          </a:xfrm>
        </p:spPr>
        <p:txBody>
          <a:bodyPr/>
          <a:lstStyle/>
          <a:p>
            <a:pPr>
              <a:defRPr/>
            </a:pPr>
            <a:r>
              <a:rPr lang="en-US" dirty="0" smtClean="0"/>
              <a:t>10</a:t>
            </a:r>
            <a:endParaRPr lang="en-US" dirty="0"/>
          </a:p>
        </p:txBody>
      </p:sp>
      <p:pic>
        <p:nvPicPr>
          <p:cNvPr id="19" name="Grafik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372" y="4494249"/>
            <a:ext cx="1080120" cy="434337"/>
          </a:xfrm>
          <a:prstGeom prst="rect">
            <a:avLst/>
          </a:prstGeom>
        </p:spPr>
      </p:pic>
      <p:grpSp>
        <p:nvGrpSpPr>
          <p:cNvPr id="2" name="Gruppieren 1"/>
          <p:cNvGrpSpPr/>
          <p:nvPr/>
        </p:nvGrpSpPr>
        <p:grpSpPr>
          <a:xfrm>
            <a:off x="285067" y="951570"/>
            <a:ext cx="8553407" cy="3759848"/>
            <a:chOff x="263525" y="605473"/>
            <a:chExt cx="9934115" cy="4090377"/>
          </a:xfrm>
        </p:grpSpPr>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0693" y="2262986"/>
              <a:ext cx="1519116" cy="1502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platzhalter 2"/>
            <p:cNvSpPr txBox="1">
              <a:spLocks/>
            </p:cNvSpPr>
            <p:nvPr/>
          </p:nvSpPr>
          <p:spPr>
            <a:xfrm>
              <a:off x="5076825" y="2056382"/>
              <a:ext cx="5120815" cy="1992258"/>
            </a:xfrm>
            <a:prstGeom prst="rect">
              <a:avLst/>
            </a:prstGeom>
          </p:spPr>
          <p:txBody>
            <a:bodyPr wrap="square">
              <a:spAutoFit/>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defTabSz="685800">
                <a:spcAft>
                  <a:spcPts val="600"/>
                </a:spcAft>
                <a:buClr>
                  <a:srgbClr val="FAC607"/>
                </a:buClr>
                <a:buFont typeface="Wingdings" panose="05000000000000000000" pitchFamily="2" charset="2"/>
                <a:buChar char="§"/>
              </a:pPr>
              <a:r>
                <a:rPr lang="en-US" sz="1100" dirty="0" err="1">
                  <a:latin typeface="Arial" charset="0"/>
                  <a:ea typeface="Arial" charset="0"/>
                  <a:cs typeface="Arial" charset="0"/>
                </a:rPr>
                <a:t>Aluminium</a:t>
              </a:r>
              <a:r>
                <a:rPr lang="en-US" sz="1100" dirty="0">
                  <a:latin typeface="Arial" charset="0"/>
                  <a:ea typeface="Arial" charset="0"/>
                  <a:cs typeface="Arial" charset="0"/>
                </a:rPr>
                <a:t> lamella, airtight and insulated</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Can be used outdoors</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Power supply 24 V DC</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Control via bus system</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End position contacts OPEN / CLOSE</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Blade rotation by 90° in approx. 0.7 seconds (intermediate positions correspondingly faster)</a:t>
              </a:r>
              <a:endParaRPr lang="de-DE" sz="1100" dirty="0">
                <a:latin typeface="Arial" charset="0"/>
                <a:ea typeface="Arial" charset="0"/>
                <a:cs typeface="Arial" charset="0"/>
              </a:endParaRPr>
            </a:p>
          </p:txBody>
        </p:sp>
        <p:sp>
          <p:nvSpPr>
            <p:cNvPr id="29" name="Textfeld 28"/>
            <p:cNvSpPr txBox="1"/>
            <p:nvPr/>
          </p:nvSpPr>
          <p:spPr>
            <a:xfrm>
              <a:off x="263525" y="605473"/>
              <a:ext cx="4801859" cy="301350"/>
            </a:xfrm>
            <a:prstGeom prst="rect">
              <a:avLst/>
            </a:prstGeom>
            <a:noFill/>
          </p:spPr>
          <p:txBody>
            <a:bodyPr wrap="none" rtlCol="0">
              <a:spAutoFit/>
            </a:bodyPr>
            <a:lstStyle/>
            <a:p>
              <a:r>
                <a:rPr lang="it-IT" sz="1200" b="1" dirty="0">
                  <a:latin typeface="Arial" panose="020B0604020202020204" pitchFamily="34" charset="0"/>
                  <a:cs typeface="Arial" panose="020B0604020202020204" pitchFamily="34" charset="0"/>
                </a:rPr>
                <a:t>Active pressure control via </a:t>
              </a:r>
              <a:r>
                <a:rPr lang="it-IT" sz="1200" b="1" dirty="0" err="1">
                  <a:latin typeface="Arial" panose="020B0604020202020204" pitchFamily="34" charset="0"/>
                  <a:cs typeface="Arial" panose="020B0604020202020204" pitchFamily="34" charset="0"/>
                </a:rPr>
                <a:t>precision</a:t>
              </a:r>
              <a:r>
                <a:rPr lang="it-IT" sz="1200" b="1" dirty="0">
                  <a:latin typeface="Arial" panose="020B0604020202020204" pitchFamily="34" charset="0"/>
                  <a:cs typeface="Arial" panose="020B0604020202020204" pitchFamily="34" charset="0"/>
                </a:rPr>
                <a:t> control </a:t>
              </a:r>
              <a:r>
                <a:rPr lang="it-IT" sz="1200" b="1" dirty="0" err="1">
                  <a:latin typeface="Arial" panose="020B0604020202020204" pitchFamily="34" charset="0"/>
                  <a:cs typeface="Arial" panose="020B0604020202020204" pitchFamily="34" charset="0"/>
                </a:rPr>
                <a:t>dampers</a:t>
              </a:r>
              <a:endParaRPr lang="de-DE" sz="1200" b="1" dirty="0">
                <a:latin typeface="Arial" panose="020B0604020202020204" pitchFamily="34" charset="0"/>
                <a:cs typeface="Arial" panose="020B0604020202020204" pitchFamily="34" charset="0"/>
              </a:endParaRPr>
            </a:p>
          </p:txBody>
        </p:sp>
        <p:pic>
          <p:nvPicPr>
            <p:cNvPr id="30" name="Picture 2" descr="C:\Schulung\RDA-Tagung\Skizzen Präsentation\Prinzip_Treppenhaus_RDA_Aktive_Druckregelung _über _schnelle_Druckregelklappe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800" y="1205328"/>
              <a:ext cx="3340800" cy="3490522"/>
            </a:xfrm>
            <a:prstGeom prst="rect">
              <a:avLst/>
            </a:prstGeom>
            <a:noFill/>
            <a:extLst>
              <a:ext uri="{909E8E84-426E-40DD-AFC4-6F175D3DCCD1}">
                <a14:hiddenFill xmlns:a14="http://schemas.microsoft.com/office/drawing/2010/main">
                  <a:solidFill>
                    <a:srgbClr val="FFFFFF"/>
                  </a:solidFill>
                </a14:hiddenFill>
              </a:ext>
            </a:extLst>
          </p:spPr>
        </p:pic>
        <p:sp>
          <p:nvSpPr>
            <p:cNvPr id="31" name="Pfeil nach links 30"/>
            <p:cNvSpPr/>
            <p:nvPr/>
          </p:nvSpPr>
          <p:spPr>
            <a:xfrm>
              <a:off x="3592071" y="3907765"/>
              <a:ext cx="296117"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2" name="Pfeil nach links 31"/>
            <p:cNvSpPr/>
            <p:nvPr/>
          </p:nvSpPr>
          <p:spPr>
            <a:xfrm>
              <a:off x="2935245" y="4275200"/>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3" name="Pfeil nach links 32"/>
            <p:cNvSpPr/>
            <p:nvPr/>
          </p:nvSpPr>
          <p:spPr>
            <a:xfrm>
              <a:off x="1749659" y="4275199"/>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4" name="Pfeil nach links 33"/>
            <p:cNvSpPr/>
            <p:nvPr/>
          </p:nvSpPr>
          <p:spPr>
            <a:xfrm rot="5400000">
              <a:off x="1539212" y="3343215"/>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5" name="Pfeil nach links 34"/>
            <p:cNvSpPr/>
            <p:nvPr/>
          </p:nvSpPr>
          <p:spPr>
            <a:xfrm rot="5400000">
              <a:off x="1539210" y="2297448"/>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6" name="Pfeil nach links 35"/>
            <p:cNvSpPr/>
            <p:nvPr/>
          </p:nvSpPr>
          <p:spPr>
            <a:xfrm rot="5400000">
              <a:off x="1539209" y="1254282"/>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7" name="Textfeld 36"/>
            <p:cNvSpPr txBox="1"/>
            <p:nvPr/>
          </p:nvSpPr>
          <p:spPr>
            <a:xfrm>
              <a:off x="2345113" y="1066829"/>
              <a:ext cx="1465580" cy="251124"/>
            </a:xfrm>
            <a:prstGeom prst="rect">
              <a:avLst/>
            </a:prstGeom>
            <a:noFill/>
          </p:spPr>
          <p:txBody>
            <a:bodyPr wrap="none" rtlCol="0">
              <a:spAutoFit/>
            </a:bodyPr>
            <a:lstStyle/>
            <a:p>
              <a:r>
                <a:rPr lang="de-DE" sz="900" dirty="0"/>
                <a:t>Präzisionsregelklappen</a:t>
              </a:r>
            </a:p>
          </p:txBody>
        </p:sp>
        <p:cxnSp>
          <p:nvCxnSpPr>
            <p:cNvPr id="38" name="Gerade Verbindung mit Pfeil 37"/>
            <p:cNvCxnSpPr/>
            <p:nvPr/>
          </p:nvCxnSpPr>
          <p:spPr>
            <a:xfrm flipH="1">
              <a:off x="1956023" y="1323293"/>
              <a:ext cx="620200" cy="15666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20" name="Rectangle 2"/>
          <p:cNvSpPr txBox="1">
            <a:spLocks noChangeArrowheads="1"/>
          </p:cNvSpPr>
          <p:nvPr/>
        </p:nvSpPr>
        <p:spPr bwMode="auto">
          <a:xfrm>
            <a:off x="165366" y="681540"/>
            <a:ext cx="3650550" cy="351039"/>
          </a:xfrm>
          <a:prstGeom prst="rect">
            <a:avLst/>
          </a:prstGeom>
          <a:solidFill>
            <a:srgbClr val="FFFFFF"/>
          </a:solidFill>
          <a:ln>
            <a:noFill/>
            <a:miter lim="800000"/>
            <a:headEnd/>
            <a:tailEnd/>
          </a:ln>
        </p:spPr>
        <p:txBody>
          <a:bodyPr lIns="68580" tIns="34290" rIns="68580" bIns="34290"/>
          <a:lstStyle/>
          <a:p>
            <a:pPr>
              <a:defRPr/>
            </a:pPr>
            <a:r>
              <a:rPr lang="de-DE" sz="1400" b="1" kern="0" dirty="0" err="1">
                <a:latin typeface="Arial" pitchFamily="34" charset="0"/>
                <a:ea typeface="+mj-ea"/>
                <a:cs typeface="Arial" pitchFamily="34" charset="0"/>
              </a:rPr>
              <a:t>Active</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and</a:t>
            </a:r>
            <a:r>
              <a:rPr lang="de-DE" sz="1400" b="1" kern="0" dirty="0">
                <a:latin typeface="Arial" pitchFamily="34" charset="0"/>
                <a:ea typeface="+mj-ea"/>
                <a:cs typeface="Arial" pitchFamily="34" charset="0"/>
              </a:rPr>
              <a:t> passive </a:t>
            </a:r>
            <a:r>
              <a:rPr lang="de-DE" sz="1400" b="1" kern="0" dirty="0" err="1">
                <a:latin typeface="Arial" pitchFamily="34" charset="0"/>
                <a:ea typeface="+mj-ea"/>
                <a:cs typeface="Arial" pitchFamily="34" charset="0"/>
              </a:rPr>
              <a:t>pressure</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control</a:t>
            </a:r>
            <a:endParaRPr lang="de-DE" sz="1400" b="1" kern="0" dirty="0">
              <a:latin typeface="Arial" pitchFamily="34" charset="0"/>
              <a:ea typeface="+mj-ea"/>
              <a:cs typeface="Arial" pitchFamily="34" charset="0"/>
            </a:endParaRPr>
          </a:p>
        </p:txBody>
      </p:sp>
    </p:spTree>
    <p:extLst>
      <p:ext uri="{BB962C8B-B14F-4D97-AF65-F5344CB8AC3E}">
        <p14:creationId xmlns:p14="http://schemas.microsoft.com/office/powerpoint/2010/main" val="12889851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3"/>
          <p:cNvSpPr>
            <a:spLocks noGrp="1"/>
          </p:cNvSpPr>
          <p:nvPr>
            <p:ph type="sldNum" sz="quarter" idx="12"/>
          </p:nvPr>
        </p:nvSpPr>
        <p:spPr>
          <a:xfrm>
            <a:off x="8460432" y="4929150"/>
            <a:ext cx="571500" cy="214350"/>
          </a:xfrm>
        </p:spPr>
        <p:txBody>
          <a:bodyPr/>
          <a:lstStyle/>
          <a:p>
            <a:pPr>
              <a:defRPr/>
            </a:pPr>
            <a:r>
              <a:rPr lang="en-US" dirty="0" smtClean="0"/>
              <a:t>11</a:t>
            </a:r>
            <a:endParaRPr lang="en-US" dirty="0"/>
          </a:p>
        </p:txBody>
      </p:sp>
      <p:pic>
        <p:nvPicPr>
          <p:cNvPr id="19" name="Grafik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372" y="4494249"/>
            <a:ext cx="1080120" cy="434337"/>
          </a:xfrm>
          <a:prstGeom prst="rect">
            <a:avLst/>
          </a:prstGeom>
        </p:spPr>
      </p:pic>
      <p:grpSp>
        <p:nvGrpSpPr>
          <p:cNvPr id="3" name="Gruppieren 2"/>
          <p:cNvGrpSpPr/>
          <p:nvPr/>
        </p:nvGrpSpPr>
        <p:grpSpPr>
          <a:xfrm>
            <a:off x="244272" y="1469593"/>
            <a:ext cx="8486191" cy="3316403"/>
            <a:chOff x="172544" y="1160259"/>
            <a:chExt cx="10170271" cy="3689300"/>
          </a:xfrm>
        </p:grpSpPr>
        <p:pic>
          <p:nvPicPr>
            <p:cNvPr id="20" name="Picture 3" descr="C:\Caverion\48V NRWG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6833" y="2751151"/>
              <a:ext cx="3102706" cy="209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platzhalter 2"/>
            <p:cNvSpPr txBox="1">
              <a:spLocks/>
            </p:cNvSpPr>
            <p:nvPr/>
          </p:nvSpPr>
          <p:spPr>
            <a:xfrm>
              <a:off x="5417501" y="2017024"/>
              <a:ext cx="4925314" cy="1725611"/>
            </a:xfrm>
            <a:prstGeom prst="rect">
              <a:avLst/>
            </a:prstGeom>
          </p:spPr>
          <p:txBody>
            <a:bodyPr wrap="square">
              <a:spAutoFit/>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Skylight dome as certified SHE (NRWG)</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Opening to 160°</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Tested according to DIN EN 12101-2 (full opening after max. 60 s)</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Suitable for high snow and wind loads</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Ventilation function possible</a:t>
              </a:r>
              <a:endParaRPr lang="de-DE" sz="1100" dirty="0">
                <a:latin typeface="Arial" charset="0"/>
                <a:ea typeface="Arial" charset="0"/>
                <a:cs typeface="Arial" charset="0"/>
              </a:endParaRPr>
            </a:p>
          </p:txBody>
        </p:sp>
        <p:pic>
          <p:nvPicPr>
            <p:cNvPr id="23" name="Picture 2" descr="C:\Schulung\RDA-Tagung\Skizzen Präsentation\Prinzip_Treppenhaus_RDA_Aktive_Druckregelung _über _schnelle_Druckregelklappe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544" y="1162916"/>
              <a:ext cx="1702757" cy="1779067"/>
            </a:xfrm>
            <a:prstGeom prst="rect">
              <a:avLst/>
            </a:prstGeom>
            <a:noFill/>
            <a:extLst>
              <a:ext uri="{909E8E84-426E-40DD-AFC4-6F175D3DCCD1}">
                <a14:hiddenFill xmlns:a14="http://schemas.microsoft.com/office/drawing/2010/main">
                  <a:solidFill>
                    <a:srgbClr val="FFFFFF"/>
                  </a:solidFill>
                </a14:hiddenFill>
              </a:ext>
            </a:extLst>
          </p:spPr>
        </p:pic>
        <p:pic>
          <p:nvPicPr>
            <p:cNvPr id="24" name="Grafik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5862" y="1160259"/>
              <a:ext cx="2039361" cy="1529521"/>
            </a:xfrm>
            <a:prstGeom prst="rect">
              <a:avLst/>
            </a:prstGeom>
          </p:spPr>
        </p:pic>
      </p:grpSp>
      <p:sp>
        <p:nvSpPr>
          <p:cNvPr id="11" name="Rectangle 2"/>
          <p:cNvSpPr txBox="1">
            <a:spLocks noChangeArrowheads="1"/>
          </p:cNvSpPr>
          <p:nvPr/>
        </p:nvSpPr>
        <p:spPr bwMode="auto">
          <a:xfrm>
            <a:off x="165366" y="681540"/>
            <a:ext cx="3650550" cy="351039"/>
          </a:xfrm>
          <a:prstGeom prst="rect">
            <a:avLst/>
          </a:prstGeom>
          <a:solidFill>
            <a:srgbClr val="FFFFFF"/>
          </a:solidFill>
          <a:ln>
            <a:noFill/>
            <a:miter lim="800000"/>
            <a:headEnd/>
            <a:tailEnd/>
          </a:ln>
        </p:spPr>
        <p:txBody>
          <a:bodyPr lIns="68580" tIns="34290" rIns="68580" bIns="34290"/>
          <a:lstStyle/>
          <a:p>
            <a:pPr>
              <a:defRPr/>
            </a:pPr>
            <a:r>
              <a:rPr lang="de-DE" sz="1400" b="1" kern="0" dirty="0" err="1">
                <a:latin typeface="Arial" pitchFamily="34" charset="0"/>
                <a:ea typeface="+mj-ea"/>
                <a:cs typeface="Arial" pitchFamily="34" charset="0"/>
              </a:rPr>
              <a:t>Active</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and</a:t>
            </a:r>
            <a:r>
              <a:rPr lang="de-DE" sz="1400" b="1" kern="0" dirty="0">
                <a:latin typeface="Arial" pitchFamily="34" charset="0"/>
                <a:ea typeface="+mj-ea"/>
                <a:cs typeface="Arial" pitchFamily="34" charset="0"/>
              </a:rPr>
              <a:t> passive </a:t>
            </a:r>
            <a:r>
              <a:rPr lang="de-DE" sz="1400" b="1" kern="0" dirty="0" err="1">
                <a:latin typeface="Arial" pitchFamily="34" charset="0"/>
                <a:ea typeface="+mj-ea"/>
                <a:cs typeface="Arial" pitchFamily="34" charset="0"/>
              </a:rPr>
              <a:t>pressure</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control</a:t>
            </a:r>
            <a:endParaRPr lang="de-DE" sz="1400" b="1" kern="0" dirty="0">
              <a:latin typeface="Arial" pitchFamily="34" charset="0"/>
              <a:ea typeface="+mj-ea"/>
              <a:cs typeface="Arial" pitchFamily="34" charset="0"/>
            </a:endParaRPr>
          </a:p>
        </p:txBody>
      </p:sp>
      <p:sp>
        <p:nvSpPr>
          <p:cNvPr id="12" name="Textfeld 11"/>
          <p:cNvSpPr txBox="1"/>
          <p:nvPr/>
        </p:nvSpPr>
        <p:spPr>
          <a:xfrm>
            <a:off x="285067" y="951570"/>
            <a:ext cx="4091505" cy="253916"/>
          </a:xfrm>
          <a:prstGeom prst="rect">
            <a:avLst/>
          </a:prstGeom>
          <a:noFill/>
        </p:spPr>
        <p:txBody>
          <a:bodyPr wrap="none" lIns="68580" tIns="34290" rIns="68580" bIns="34290" rtlCol="0">
            <a:spAutoFit/>
          </a:bodyPr>
          <a:lstStyle/>
          <a:p>
            <a:r>
              <a:rPr lang="it-IT" sz="1200" b="1" dirty="0">
                <a:latin typeface="Arial" panose="020B0604020202020204" pitchFamily="34" charset="0"/>
                <a:cs typeface="Arial" panose="020B0604020202020204" pitchFamily="34" charset="0"/>
              </a:rPr>
              <a:t>Active pressure control via </a:t>
            </a:r>
            <a:r>
              <a:rPr lang="it-IT" sz="1200" b="1" dirty="0" err="1">
                <a:latin typeface="Arial" panose="020B0604020202020204" pitchFamily="34" charset="0"/>
                <a:cs typeface="Arial" panose="020B0604020202020204" pitchFamily="34" charset="0"/>
              </a:rPr>
              <a:t>precision</a:t>
            </a:r>
            <a:r>
              <a:rPr lang="it-IT" sz="1200" b="1" dirty="0">
                <a:latin typeface="Arial" panose="020B0604020202020204" pitchFamily="34" charset="0"/>
                <a:cs typeface="Arial" panose="020B0604020202020204" pitchFamily="34" charset="0"/>
              </a:rPr>
              <a:t> control </a:t>
            </a:r>
            <a:r>
              <a:rPr lang="it-IT" sz="1200" b="1" dirty="0" err="1">
                <a:latin typeface="Arial" panose="020B0604020202020204" pitchFamily="34" charset="0"/>
                <a:cs typeface="Arial" panose="020B0604020202020204" pitchFamily="34" charset="0"/>
              </a:rPr>
              <a:t>dampers</a:t>
            </a:r>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24299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3"/>
          <p:cNvSpPr>
            <a:spLocks noGrp="1"/>
          </p:cNvSpPr>
          <p:nvPr>
            <p:ph type="sldNum" sz="quarter" idx="12"/>
          </p:nvPr>
        </p:nvSpPr>
        <p:spPr>
          <a:xfrm>
            <a:off x="8460432" y="4929150"/>
            <a:ext cx="571500" cy="214350"/>
          </a:xfrm>
        </p:spPr>
        <p:txBody>
          <a:bodyPr/>
          <a:lstStyle/>
          <a:p>
            <a:pPr>
              <a:defRPr/>
            </a:pPr>
            <a:r>
              <a:rPr lang="en-US" dirty="0" smtClean="0"/>
              <a:t>12</a:t>
            </a:r>
            <a:endParaRPr lang="en-US" dirty="0"/>
          </a:p>
        </p:txBody>
      </p:sp>
      <p:pic>
        <p:nvPicPr>
          <p:cNvPr id="19" name="Grafik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0372" y="4494249"/>
            <a:ext cx="1080120" cy="434337"/>
          </a:xfrm>
          <a:prstGeom prst="rect">
            <a:avLst/>
          </a:prstGeom>
        </p:spPr>
      </p:pic>
      <p:grpSp>
        <p:nvGrpSpPr>
          <p:cNvPr id="2" name="Gruppieren 1"/>
          <p:cNvGrpSpPr/>
          <p:nvPr/>
        </p:nvGrpSpPr>
        <p:grpSpPr>
          <a:xfrm>
            <a:off x="249348" y="987364"/>
            <a:ext cx="8751144" cy="3843658"/>
            <a:chOff x="214089" y="605473"/>
            <a:chExt cx="10320813" cy="4439711"/>
          </a:xfrm>
        </p:grpSpPr>
        <p:sp>
          <p:nvSpPr>
            <p:cNvPr id="11" name="Textplatzhalter 1"/>
            <p:cNvSpPr txBox="1">
              <a:spLocks/>
            </p:cNvSpPr>
            <p:nvPr/>
          </p:nvSpPr>
          <p:spPr>
            <a:xfrm>
              <a:off x="239698" y="784225"/>
              <a:ext cx="5051394" cy="336550"/>
            </a:xfrm>
            <a:prstGeom prst="rect">
              <a:avLst/>
            </a:prstGeom>
          </p:spPr>
          <p:txBody>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de-DE" sz="1200" b="1" dirty="0">
                <a:latin typeface="Arial" panose="020B0604020202020204" pitchFamily="34" charset="0"/>
                <a:cs typeface="Arial" panose="020B0604020202020204" pitchFamily="34" charset="0"/>
              </a:endParaRPr>
            </a:p>
          </p:txBody>
        </p:sp>
        <p:pic>
          <p:nvPicPr>
            <p:cNvPr id="13" name="Picture 2" descr="C:\Schulung\RDA-Tagung\Skizzen Präsentation\Prinzip_Treppenhaus_RDA_Aktive_Druckregelung_über Hauptstrom_und_Bypas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961" y="1319213"/>
              <a:ext cx="3334438" cy="33696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13"/>
            <p:cNvSpPr txBox="1"/>
            <p:nvPr/>
          </p:nvSpPr>
          <p:spPr>
            <a:xfrm>
              <a:off x="263525" y="605473"/>
              <a:ext cx="10271377" cy="319954"/>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Active pressure control via precision control dampers as bypass and main flow dampers</a:t>
              </a:r>
              <a:endParaRPr lang="de-DE" sz="1200" b="1" dirty="0">
                <a:latin typeface="Arial" panose="020B0604020202020204" pitchFamily="34" charset="0"/>
                <a:cs typeface="Arial" panose="020B0604020202020204" pitchFamily="34" charset="0"/>
              </a:endParaRPr>
            </a:p>
          </p:txBody>
        </p:sp>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0693" y="2262986"/>
              <a:ext cx="1519116" cy="1502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Pfeil nach links 15"/>
            <p:cNvSpPr/>
            <p:nvPr/>
          </p:nvSpPr>
          <p:spPr>
            <a:xfrm>
              <a:off x="3683535" y="3894107"/>
              <a:ext cx="296117"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Pfeil nach links 16"/>
            <p:cNvSpPr/>
            <p:nvPr/>
          </p:nvSpPr>
          <p:spPr>
            <a:xfrm>
              <a:off x="2935248" y="4259104"/>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5" name="Pfeil nach links 24"/>
            <p:cNvSpPr/>
            <p:nvPr/>
          </p:nvSpPr>
          <p:spPr>
            <a:xfrm>
              <a:off x="1749662" y="4259103"/>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6" name="Pfeil nach links 25"/>
            <p:cNvSpPr/>
            <p:nvPr/>
          </p:nvSpPr>
          <p:spPr>
            <a:xfrm rot="5400000">
              <a:off x="1539215" y="3336387"/>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7" name="Pfeil nach links 26"/>
            <p:cNvSpPr/>
            <p:nvPr/>
          </p:nvSpPr>
          <p:spPr>
            <a:xfrm rot="5400000">
              <a:off x="1539213" y="2290620"/>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8" name="Pfeil nach links 27"/>
            <p:cNvSpPr/>
            <p:nvPr/>
          </p:nvSpPr>
          <p:spPr>
            <a:xfrm rot="1039969">
              <a:off x="1209861" y="1269819"/>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9" name="Textfeld 28"/>
            <p:cNvSpPr txBox="1"/>
            <p:nvPr/>
          </p:nvSpPr>
          <p:spPr>
            <a:xfrm>
              <a:off x="2829465" y="4778556"/>
              <a:ext cx="966438" cy="266628"/>
            </a:xfrm>
            <a:prstGeom prst="rect">
              <a:avLst/>
            </a:prstGeom>
            <a:noFill/>
          </p:spPr>
          <p:txBody>
            <a:bodyPr wrap="none" rtlCol="0">
              <a:spAutoFit/>
            </a:bodyPr>
            <a:lstStyle/>
            <a:p>
              <a:r>
                <a:rPr lang="de-DE" sz="900" dirty="0" err="1"/>
                <a:t>Bypassklappe</a:t>
              </a:r>
              <a:endParaRPr lang="de-DE" sz="900" dirty="0"/>
            </a:p>
          </p:txBody>
        </p:sp>
        <p:sp>
          <p:nvSpPr>
            <p:cNvPr id="30" name="Textfeld 29"/>
            <p:cNvSpPr txBox="1"/>
            <p:nvPr/>
          </p:nvSpPr>
          <p:spPr>
            <a:xfrm>
              <a:off x="214089" y="4778554"/>
              <a:ext cx="1253800" cy="266628"/>
            </a:xfrm>
            <a:prstGeom prst="rect">
              <a:avLst/>
            </a:prstGeom>
            <a:noFill/>
          </p:spPr>
          <p:txBody>
            <a:bodyPr wrap="none" rtlCol="0">
              <a:spAutoFit/>
            </a:bodyPr>
            <a:lstStyle/>
            <a:p>
              <a:r>
                <a:rPr lang="de-DE" sz="900" dirty="0"/>
                <a:t>Hauptstromklappe</a:t>
              </a:r>
            </a:p>
          </p:txBody>
        </p:sp>
        <p:cxnSp>
          <p:nvCxnSpPr>
            <p:cNvPr id="31" name="Gerade Verbindung mit Pfeil 30"/>
            <p:cNvCxnSpPr/>
            <p:nvPr/>
          </p:nvCxnSpPr>
          <p:spPr>
            <a:xfrm flipH="1" flipV="1">
              <a:off x="2510287" y="4623758"/>
              <a:ext cx="376036" cy="27513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2" name="Gerade Verbindung mit Pfeil 31"/>
            <p:cNvCxnSpPr/>
            <p:nvPr/>
          </p:nvCxnSpPr>
          <p:spPr>
            <a:xfrm flipV="1">
              <a:off x="1496501" y="4514805"/>
              <a:ext cx="459522" cy="3840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21" name="Rectangle 2"/>
          <p:cNvSpPr txBox="1">
            <a:spLocks noChangeArrowheads="1"/>
          </p:cNvSpPr>
          <p:nvPr/>
        </p:nvSpPr>
        <p:spPr bwMode="auto">
          <a:xfrm>
            <a:off x="165366" y="681540"/>
            <a:ext cx="3650550" cy="351039"/>
          </a:xfrm>
          <a:prstGeom prst="rect">
            <a:avLst/>
          </a:prstGeom>
          <a:solidFill>
            <a:srgbClr val="FFFFFF"/>
          </a:solidFill>
          <a:ln>
            <a:noFill/>
            <a:miter lim="800000"/>
            <a:headEnd/>
            <a:tailEnd/>
          </a:ln>
        </p:spPr>
        <p:txBody>
          <a:bodyPr lIns="68580" tIns="34290" rIns="68580" bIns="34290"/>
          <a:lstStyle/>
          <a:p>
            <a:pPr>
              <a:defRPr/>
            </a:pPr>
            <a:r>
              <a:rPr lang="de-DE" sz="1400" b="1" kern="0" dirty="0" err="1">
                <a:latin typeface="Arial" pitchFamily="34" charset="0"/>
                <a:ea typeface="+mj-ea"/>
                <a:cs typeface="Arial" pitchFamily="34" charset="0"/>
              </a:rPr>
              <a:t>Active</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and</a:t>
            </a:r>
            <a:r>
              <a:rPr lang="de-DE" sz="1400" b="1" kern="0" dirty="0">
                <a:latin typeface="Arial" pitchFamily="34" charset="0"/>
                <a:ea typeface="+mj-ea"/>
                <a:cs typeface="Arial" pitchFamily="34" charset="0"/>
              </a:rPr>
              <a:t> passive </a:t>
            </a:r>
            <a:r>
              <a:rPr lang="de-DE" sz="1400" b="1" kern="0" dirty="0" err="1">
                <a:latin typeface="Arial" pitchFamily="34" charset="0"/>
                <a:ea typeface="+mj-ea"/>
                <a:cs typeface="Arial" pitchFamily="34" charset="0"/>
              </a:rPr>
              <a:t>pressure</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control</a:t>
            </a:r>
            <a:endParaRPr lang="de-DE" sz="1400" b="1" kern="0" dirty="0">
              <a:latin typeface="Arial" pitchFamily="34" charset="0"/>
              <a:ea typeface="+mj-ea"/>
              <a:cs typeface="Arial" pitchFamily="34" charset="0"/>
            </a:endParaRPr>
          </a:p>
        </p:txBody>
      </p:sp>
      <p:sp>
        <p:nvSpPr>
          <p:cNvPr id="22" name="Textplatzhalter 2"/>
          <p:cNvSpPr txBox="1">
            <a:spLocks/>
          </p:cNvSpPr>
          <p:nvPr/>
        </p:nvSpPr>
        <p:spPr>
          <a:xfrm>
            <a:off x="4429383" y="2285236"/>
            <a:ext cx="4409091" cy="1808187"/>
          </a:xfrm>
          <a:prstGeom prst="rect">
            <a:avLst/>
          </a:prstGeom>
        </p:spPr>
        <p:txBody>
          <a:bodyPr wrap="square" lIns="68580" tIns="34290" rIns="68580" bIns="34290">
            <a:spAutoFit/>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defTabSz="685800">
              <a:spcAft>
                <a:spcPts val="600"/>
              </a:spcAft>
              <a:buClr>
                <a:srgbClr val="FAC607"/>
              </a:buClr>
              <a:buFont typeface="Wingdings" panose="05000000000000000000" pitchFamily="2" charset="2"/>
              <a:buChar char="§"/>
            </a:pPr>
            <a:r>
              <a:rPr lang="en-US" sz="1100" dirty="0" err="1">
                <a:latin typeface="Arial" charset="0"/>
                <a:ea typeface="Arial" charset="0"/>
                <a:cs typeface="Arial" charset="0"/>
              </a:rPr>
              <a:t>Aluminium</a:t>
            </a:r>
            <a:r>
              <a:rPr lang="en-US" sz="1100" dirty="0">
                <a:latin typeface="Arial" charset="0"/>
                <a:ea typeface="Arial" charset="0"/>
                <a:cs typeface="Arial" charset="0"/>
              </a:rPr>
              <a:t> lamella, airtight and insulated</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Can be used outdoors</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Power supply 24 V DC</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Control via bus system</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End position contacts OPEN / CLOSE</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Blade rotation by 90° in approx. 0.7 seconds (intermediate positions correspondingly faster)</a:t>
            </a:r>
            <a:endParaRPr lang="de-DE" sz="1100" dirty="0">
              <a:latin typeface="Arial" charset="0"/>
              <a:ea typeface="Arial" charset="0"/>
              <a:cs typeface="Arial" charset="0"/>
            </a:endParaRPr>
          </a:p>
        </p:txBody>
      </p:sp>
    </p:spTree>
    <p:extLst>
      <p:ext uri="{BB962C8B-B14F-4D97-AF65-F5344CB8AC3E}">
        <p14:creationId xmlns:p14="http://schemas.microsoft.com/office/powerpoint/2010/main" val="13396494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3"/>
          <p:cNvSpPr>
            <a:spLocks noGrp="1"/>
          </p:cNvSpPr>
          <p:nvPr>
            <p:ph type="sldNum" sz="quarter" idx="12"/>
          </p:nvPr>
        </p:nvSpPr>
        <p:spPr>
          <a:xfrm>
            <a:off x="8460432" y="4929150"/>
            <a:ext cx="571500" cy="214350"/>
          </a:xfrm>
        </p:spPr>
        <p:txBody>
          <a:bodyPr/>
          <a:lstStyle/>
          <a:p>
            <a:pPr>
              <a:defRPr/>
            </a:pPr>
            <a:r>
              <a:rPr lang="en-US" dirty="0" smtClean="0"/>
              <a:t>13</a:t>
            </a:r>
            <a:endParaRPr lang="en-US" dirty="0"/>
          </a:p>
        </p:txBody>
      </p:sp>
      <p:pic>
        <p:nvPicPr>
          <p:cNvPr id="19" name="Grafik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372" y="4494249"/>
            <a:ext cx="1080120" cy="434337"/>
          </a:xfrm>
          <a:prstGeom prst="rect">
            <a:avLst/>
          </a:prstGeom>
        </p:spPr>
      </p:pic>
      <p:grpSp>
        <p:nvGrpSpPr>
          <p:cNvPr id="3" name="Gruppieren 2"/>
          <p:cNvGrpSpPr/>
          <p:nvPr/>
        </p:nvGrpSpPr>
        <p:grpSpPr>
          <a:xfrm>
            <a:off x="251520" y="973781"/>
            <a:ext cx="8748972" cy="3737637"/>
            <a:chOff x="263525" y="605473"/>
            <a:chExt cx="10223047" cy="4079259"/>
          </a:xfrm>
        </p:grpSpPr>
        <p:pic>
          <p:nvPicPr>
            <p:cNvPr id="21" name="Picture 2" descr="C:\Schulung\RDA-Tagung\Skizzen Präsentation\Prinzip_Treppenhaus_RDA_Aktive_Druckregelung Zuluftregelung in TH auf verschiedenen Höhen und Druckmessung auf verschiedenen Höhen Temperatur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350" y="1315132"/>
              <a:ext cx="3186748" cy="33696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platzhalter 2"/>
            <p:cNvSpPr txBox="1">
              <a:spLocks/>
            </p:cNvSpPr>
            <p:nvPr/>
          </p:nvSpPr>
          <p:spPr>
            <a:xfrm>
              <a:off x="4479744" y="2081550"/>
              <a:ext cx="6006828" cy="896873"/>
            </a:xfrm>
            <a:prstGeom prst="rect">
              <a:avLst/>
            </a:prstGeom>
          </p:spPr>
          <p:txBody>
            <a:bodyPr wrap="square">
              <a:spAutoFit/>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Supply air depending on floor and outside temperature</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Pressure measurement depending on floor and outside temperature</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Specific triggering of the SPS depending on the floor</a:t>
              </a:r>
              <a:endParaRPr lang="de-DE" sz="1100" dirty="0">
                <a:latin typeface="Arial" charset="0"/>
                <a:ea typeface="Arial" charset="0"/>
                <a:cs typeface="Arial" charset="0"/>
              </a:endParaRPr>
            </a:p>
          </p:txBody>
        </p:sp>
        <p:sp>
          <p:nvSpPr>
            <p:cNvPr id="23" name="Textfeld 22"/>
            <p:cNvSpPr txBox="1"/>
            <p:nvPr/>
          </p:nvSpPr>
          <p:spPr>
            <a:xfrm>
              <a:off x="3909097" y="3766497"/>
              <a:ext cx="453662" cy="285521"/>
            </a:xfrm>
            <a:prstGeom prst="rect">
              <a:avLst/>
            </a:prstGeom>
            <a:noFill/>
          </p:spPr>
          <p:txBody>
            <a:bodyPr wrap="none" rtlCol="0">
              <a:spAutoFit/>
            </a:bodyPr>
            <a:lstStyle/>
            <a:p>
              <a:r>
                <a:rPr lang="de-DE" sz="1100" dirty="0">
                  <a:latin typeface="Arial" panose="020B0604020202020204" pitchFamily="34" charset="0"/>
                  <a:cs typeface="Arial" panose="020B0604020202020204" pitchFamily="34" charset="0"/>
                </a:rPr>
                <a:t>EG</a:t>
              </a:r>
            </a:p>
          </p:txBody>
        </p:sp>
        <p:sp>
          <p:nvSpPr>
            <p:cNvPr id="24" name="Textfeld 23"/>
            <p:cNvSpPr txBox="1"/>
            <p:nvPr/>
          </p:nvSpPr>
          <p:spPr>
            <a:xfrm>
              <a:off x="2964017" y="3199786"/>
              <a:ext cx="743990" cy="285521"/>
            </a:xfrm>
            <a:prstGeom prst="rect">
              <a:avLst/>
            </a:prstGeom>
            <a:noFill/>
          </p:spPr>
          <p:txBody>
            <a:bodyPr wrap="none" rtlCol="0">
              <a:spAutoFit/>
            </a:bodyPr>
            <a:lstStyle/>
            <a:p>
              <a:r>
                <a:rPr lang="de-DE" sz="1100" dirty="0">
                  <a:latin typeface="Arial" panose="020B0604020202020204" pitchFamily="34" charset="0"/>
                  <a:cs typeface="Arial" panose="020B0604020202020204" pitchFamily="34" charset="0"/>
                </a:rPr>
                <a:t>17. OG</a:t>
              </a:r>
            </a:p>
          </p:txBody>
        </p:sp>
        <p:sp>
          <p:nvSpPr>
            <p:cNvPr id="33" name="Textfeld 32"/>
            <p:cNvSpPr txBox="1"/>
            <p:nvPr/>
          </p:nvSpPr>
          <p:spPr>
            <a:xfrm>
              <a:off x="2964015" y="2707529"/>
              <a:ext cx="743990" cy="285521"/>
            </a:xfrm>
            <a:prstGeom prst="rect">
              <a:avLst/>
            </a:prstGeom>
            <a:noFill/>
          </p:spPr>
          <p:txBody>
            <a:bodyPr wrap="none" rtlCol="0">
              <a:spAutoFit/>
            </a:bodyPr>
            <a:lstStyle/>
            <a:p>
              <a:r>
                <a:rPr lang="de-DE" sz="1100" dirty="0">
                  <a:latin typeface="Arial" panose="020B0604020202020204" pitchFamily="34" charset="0"/>
                  <a:cs typeface="Arial" panose="020B0604020202020204" pitchFamily="34" charset="0"/>
                </a:rPr>
                <a:t>18. OG</a:t>
              </a:r>
            </a:p>
          </p:txBody>
        </p:sp>
        <p:sp>
          <p:nvSpPr>
            <p:cNvPr id="34" name="Textfeld 33"/>
            <p:cNvSpPr txBox="1"/>
            <p:nvPr/>
          </p:nvSpPr>
          <p:spPr>
            <a:xfrm>
              <a:off x="2964017" y="2230831"/>
              <a:ext cx="743990" cy="285521"/>
            </a:xfrm>
            <a:prstGeom prst="rect">
              <a:avLst/>
            </a:prstGeom>
            <a:noFill/>
          </p:spPr>
          <p:txBody>
            <a:bodyPr wrap="none" rtlCol="0">
              <a:spAutoFit/>
            </a:bodyPr>
            <a:lstStyle/>
            <a:p>
              <a:r>
                <a:rPr lang="de-DE" sz="1100" dirty="0">
                  <a:latin typeface="Arial" panose="020B0604020202020204" pitchFamily="34" charset="0"/>
                  <a:cs typeface="Arial" panose="020B0604020202020204" pitchFamily="34" charset="0"/>
                </a:rPr>
                <a:t>19. OG</a:t>
              </a:r>
            </a:p>
          </p:txBody>
        </p:sp>
        <p:sp>
          <p:nvSpPr>
            <p:cNvPr id="35" name="Textfeld 34"/>
            <p:cNvSpPr txBox="1"/>
            <p:nvPr/>
          </p:nvSpPr>
          <p:spPr>
            <a:xfrm>
              <a:off x="2964014" y="1814878"/>
              <a:ext cx="743990" cy="285521"/>
            </a:xfrm>
            <a:prstGeom prst="rect">
              <a:avLst/>
            </a:prstGeom>
            <a:noFill/>
          </p:spPr>
          <p:txBody>
            <a:bodyPr wrap="none" rtlCol="0">
              <a:spAutoFit/>
            </a:bodyPr>
            <a:lstStyle/>
            <a:p>
              <a:r>
                <a:rPr lang="de-DE" sz="1100" dirty="0">
                  <a:latin typeface="Arial" panose="020B0604020202020204" pitchFamily="34" charset="0"/>
                  <a:cs typeface="Arial" panose="020B0604020202020204" pitchFamily="34" charset="0"/>
                </a:rPr>
                <a:t>20. OG</a:t>
              </a:r>
            </a:p>
          </p:txBody>
        </p:sp>
        <p:sp>
          <p:nvSpPr>
            <p:cNvPr id="36" name="Textfeld 35"/>
            <p:cNvSpPr txBox="1"/>
            <p:nvPr/>
          </p:nvSpPr>
          <p:spPr>
            <a:xfrm>
              <a:off x="263525" y="605473"/>
              <a:ext cx="9465784" cy="30231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Supply air introduction and pressure measurement at different heights</a:t>
              </a:r>
              <a:endParaRPr lang="de-DE" sz="1200" b="1" dirty="0">
                <a:latin typeface="Arial" panose="020B0604020202020204" pitchFamily="34" charset="0"/>
                <a:cs typeface="Arial" panose="020B0604020202020204" pitchFamily="34" charset="0"/>
              </a:endParaRPr>
            </a:p>
          </p:txBody>
        </p:sp>
        <p:sp>
          <p:nvSpPr>
            <p:cNvPr id="37" name="Pfeil nach links 36"/>
            <p:cNvSpPr/>
            <p:nvPr/>
          </p:nvSpPr>
          <p:spPr>
            <a:xfrm>
              <a:off x="3535476" y="3936251"/>
              <a:ext cx="296117"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8" name="Pfeil nach links 37"/>
            <p:cNvSpPr/>
            <p:nvPr/>
          </p:nvSpPr>
          <p:spPr>
            <a:xfrm>
              <a:off x="2881023" y="4270272"/>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9" name="Pfeil nach links 38"/>
            <p:cNvSpPr/>
            <p:nvPr/>
          </p:nvSpPr>
          <p:spPr>
            <a:xfrm>
              <a:off x="1675344" y="4272945"/>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0" name="Pfeil nach links 39"/>
            <p:cNvSpPr/>
            <p:nvPr/>
          </p:nvSpPr>
          <p:spPr>
            <a:xfrm rot="5400000">
              <a:off x="1158660" y="4162311"/>
              <a:ext cx="13613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1" name="Pfeil nach links 40"/>
            <p:cNvSpPr/>
            <p:nvPr/>
          </p:nvSpPr>
          <p:spPr>
            <a:xfrm rot="5400000">
              <a:off x="1470203" y="1348241"/>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2" name="Pfeil nach links 41"/>
            <p:cNvSpPr/>
            <p:nvPr/>
          </p:nvSpPr>
          <p:spPr>
            <a:xfrm rot="5400000">
              <a:off x="1152981" y="3014540"/>
              <a:ext cx="13613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3" name="Pfeil nach links 42"/>
            <p:cNvSpPr/>
            <p:nvPr/>
          </p:nvSpPr>
          <p:spPr>
            <a:xfrm rot="5400000">
              <a:off x="1152979" y="2122036"/>
              <a:ext cx="13613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4" name="Pfeil nach links 43"/>
            <p:cNvSpPr/>
            <p:nvPr/>
          </p:nvSpPr>
          <p:spPr>
            <a:xfrm rot="10800000">
              <a:off x="1226725" y="2384719"/>
              <a:ext cx="19520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5" name="Pfeil nach links 44"/>
            <p:cNvSpPr/>
            <p:nvPr/>
          </p:nvSpPr>
          <p:spPr>
            <a:xfrm rot="10800000">
              <a:off x="1226724" y="1934260"/>
              <a:ext cx="19520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6" name="Pfeil nach links 45"/>
            <p:cNvSpPr/>
            <p:nvPr/>
          </p:nvSpPr>
          <p:spPr>
            <a:xfrm rot="10800000">
              <a:off x="1226723" y="4472648"/>
              <a:ext cx="19520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7" name="Pfeil nach links 46"/>
            <p:cNvSpPr/>
            <p:nvPr/>
          </p:nvSpPr>
          <p:spPr>
            <a:xfrm rot="5400000">
              <a:off x="1708903" y="3883612"/>
              <a:ext cx="13613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8" name="Pfeil nach links 47"/>
            <p:cNvSpPr/>
            <p:nvPr/>
          </p:nvSpPr>
          <p:spPr>
            <a:xfrm rot="5400000">
              <a:off x="1708903" y="2854800"/>
              <a:ext cx="13613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
        <p:nvSpPr>
          <p:cNvPr id="26" name="Rectangle 2"/>
          <p:cNvSpPr txBox="1">
            <a:spLocks noChangeArrowheads="1"/>
          </p:cNvSpPr>
          <p:nvPr/>
        </p:nvSpPr>
        <p:spPr bwMode="auto">
          <a:xfrm>
            <a:off x="165366" y="681540"/>
            <a:ext cx="3650550" cy="351039"/>
          </a:xfrm>
          <a:prstGeom prst="rect">
            <a:avLst/>
          </a:prstGeom>
          <a:solidFill>
            <a:srgbClr val="FFFFFF"/>
          </a:solidFill>
          <a:ln>
            <a:noFill/>
            <a:miter lim="800000"/>
            <a:headEnd/>
            <a:tailEnd/>
          </a:ln>
        </p:spPr>
        <p:txBody>
          <a:bodyPr lIns="68580" tIns="34290" rIns="68580" bIns="34290"/>
          <a:lstStyle/>
          <a:p>
            <a:pPr>
              <a:defRPr/>
            </a:pPr>
            <a:r>
              <a:rPr lang="de-DE" sz="1400" b="1" kern="0" dirty="0" err="1">
                <a:latin typeface="Arial" pitchFamily="34" charset="0"/>
                <a:ea typeface="+mj-ea"/>
                <a:cs typeface="Arial" pitchFamily="34" charset="0"/>
              </a:rPr>
              <a:t>Active</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and</a:t>
            </a:r>
            <a:r>
              <a:rPr lang="de-DE" sz="1400" b="1" kern="0" dirty="0">
                <a:latin typeface="Arial" pitchFamily="34" charset="0"/>
                <a:ea typeface="+mj-ea"/>
                <a:cs typeface="Arial" pitchFamily="34" charset="0"/>
              </a:rPr>
              <a:t> passive </a:t>
            </a:r>
            <a:r>
              <a:rPr lang="de-DE" sz="1400" b="1" kern="0" dirty="0" err="1">
                <a:latin typeface="Arial" pitchFamily="34" charset="0"/>
                <a:ea typeface="+mj-ea"/>
                <a:cs typeface="Arial" pitchFamily="34" charset="0"/>
              </a:rPr>
              <a:t>pressure</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control</a:t>
            </a:r>
            <a:endParaRPr lang="de-DE" sz="1400" b="1" kern="0" dirty="0">
              <a:latin typeface="Arial" pitchFamily="34" charset="0"/>
              <a:ea typeface="+mj-ea"/>
              <a:cs typeface="Arial" pitchFamily="34" charset="0"/>
            </a:endParaRPr>
          </a:p>
        </p:txBody>
      </p:sp>
    </p:spTree>
    <p:extLst>
      <p:ext uri="{BB962C8B-B14F-4D97-AF65-F5344CB8AC3E}">
        <p14:creationId xmlns:p14="http://schemas.microsoft.com/office/powerpoint/2010/main" val="33874916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3"/>
          <p:cNvSpPr>
            <a:spLocks noGrp="1"/>
          </p:cNvSpPr>
          <p:nvPr>
            <p:ph type="sldNum" sz="quarter" idx="12"/>
          </p:nvPr>
        </p:nvSpPr>
        <p:spPr>
          <a:xfrm>
            <a:off x="8460432" y="4929150"/>
            <a:ext cx="571500" cy="214350"/>
          </a:xfrm>
        </p:spPr>
        <p:txBody>
          <a:bodyPr/>
          <a:lstStyle/>
          <a:p>
            <a:pPr>
              <a:defRPr/>
            </a:pPr>
            <a:r>
              <a:rPr lang="en-US" dirty="0" smtClean="0"/>
              <a:t>14</a:t>
            </a:r>
            <a:endParaRPr lang="en-US" dirty="0"/>
          </a:p>
        </p:txBody>
      </p:sp>
      <p:pic>
        <p:nvPicPr>
          <p:cNvPr id="19" name="Grafik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372" y="4494249"/>
            <a:ext cx="1080120" cy="434337"/>
          </a:xfrm>
          <a:prstGeom prst="rect">
            <a:avLst/>
          </a:prstGeom>
        </p:spPr>
      </p:pic>
      <p:grpSp>
        <p:nvGrpSpPr>
          <p:cNvPr id="2" name="Gruppieren 1"/>
          <p:cNvGrpSpPr/>
          <p:nvPr/>
        </p:nvGrpSpPr>
        <p:grpSpPr>
          <a:xfrm>
            <a:off x="277944" y="1434572"/>
            <a:ext cx="8236495" cy="3276845"/>
            <a:chOff x="270668" y="1110467"/>
            <a:chExt cx="9749230" cy="3579527"/>
          </a:xfrm>
        </p:grpSpPr>
        <p:sp>
          <p:nvSpPr>
            <p:cNvPr id="26" name="Textplatzhalter 2"/>
            <p:cNvSpPr txBox="1">
              <a:spLocks/>
            </p:cNvSpPr>
            <p:nvPr/>
          </p:nvSpPr>
          <p:spPr>
            <a:xfrm>
              <a:off x="4460693" y="1252952"/>
              <a:ext cx="5559205" cy="2272752"/>
            </a:xfrm>
            <a:prstGeom prst="rect">
              <a:avLst/>
            </a:prstGeom>
          </p:spPr>
          <p:txBody>
            <a:bodyPr wrap="square">
              <a:spAutoFit/>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85800">
                <a:spcAft>
                  <a:spcPts val="600"/>
                </a:spcAft>
                <a:buClr>
                  <a:srgbClr val="FAC607"/>
                </a:buClr>
                <a:buNone/>
              </a:pPr>
              <a:r>
                <a:rPr lang="de-DE" sz="900" b="1" dirty="0">
                  <a:latin typeface="Arial" charset="0"/>
                  <a:ea typeface="Arial" charset="0"/>
                  <a:cs typeface="Arial" charset="0"/>
                </a:rPr>
                <a:t>Winter </a:t>
              </a:r>
              <a:r>
                <a:rPr lang="de-DE" sz="900" b="1" dirty="0" err="1">
                  <a:latin typeface="Arial" charset="0"/>
                  <a:ea typeface="Arial" charset="0"/>
                  <a:cs typeface="Arial" charset="0"/>
                </a:rPr>
                <a:t>situation</a:t>
              </a:r>
              <a:endParaRPr lang="de-DE" sz="900" b="1" dirty="0">
                <a:latin typeface="Arial" charset="0"/>
                <a:ea typeface="Arial" charset="0"/>
                <a:cs typeface="Arial" charset="0"/>
              </a:endParaRP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Low outdoor temperature (down to -20 °C)</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Building temperature inside approx. 21 °C</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Temperature differences of more than 40 °C possible</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Flow effects due to differences in air density between hot and cold air</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Negative pressure in the lower part of the building</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Compensation by supply air on different levels</a:t>
              </a:r>
              <a:endParaRPr lang="de-DE" sz="1100" dirty="0">
                <a:latin typeface="Arial" charset="0"/>
                <a:ea typeface="Arial" charset="0"/>
                <a:cs typeface="Arial" charset="0"/>
              </a:endParaRPr>
            </a:p>
          </p:txBody>
        </p:sp>
        <p:pic>
          <p:nvPicPr>
            <p:cNvPr id="27" name="Picture 2" descr="C:\Schulung\RDA-Tagung\Skizzen Präsentation\Winter_RDA.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70" b="-1"/>
            <a:stretch/>
          </p:blipFill>
          <p:spPr bwMode="auto">
            <a:xfrm>
              <a:off x="388938" y="1343025"/>
              <a:ext cx="3246174" cy="3346969"/>
            </a:xfrm>
            <a:prstGeom prst="rect">
              <a:avLst/>
            </a:prstGeom>
            <a:noFill/>
            <a:extLst>
              <a:ext uri="{909E8E84-426E-40DD-AFC4-6F175D3DCCD1}">
                <a14:hiddenFill xmlns:a14="http://schemas.microsoft.com/office/drawing/2010/main">
                  <a:solidFill>
                    <a:srgbClr val="FFFFFF"/>
                  </a:solidFill>
                </a14:hiddenFill>
              </a:ext>
            </a:extLst>
          </p:spPr>
        </p:pic>
        <p:sp>
          <p:nvSpPr>
            <p:cNvPr id="29" name="Textfeld 28"/>
            <p:cNvSpPr txBox="1"/>
            <p:nvPr/>
          </p:nvSpPr>
          <p:spPr>
            <a:xfrm>
              <a:off x="3653065" y="3861707"/>
              <a:ext cx="459555" cy="285775"/>
            </a:xfrm>
            <a:prstGeom prst="rect">
              <a:avLst/>
            </a:prstGeom>
            <a:noFill/>
          </p:spPr>
          <p:txBody>
            <a:bodyPr wrap="none" rtlCol="0">
              <a:spAutoFit/>
            </a:bodyPr>
            <a:lstStyle/>
            <a:p>
              <a:r>
                <a:rPr lang="de-DE" sz="1100" dirty="0">
                  <a:latin typeface="Arial" panose="020B0604020202020204" pitchFamily="34" charset="0"/>
                  <a:cs typeface="Arial" panose="020B0604020202020204" pitchFamily="34" charset="0"/>
                </a:rPr>
                <a:t>EG</a:t>
              </a:r>
            </a:p>
          </p:txBody>
        </p:sp>
        <p:sp>
          <p:nvSpPr>
            <p:cNvPr id="30" name="Textfeld 29"/>
            <p:cNvSpPr txBox="1"/>
            <p:nvPr/>
          </p:nvSpPr>
          <p:spPr>
            <a:xfrm>
              <a:off x="2964016" y="3199786"/>
              <a:ext cx="753653" cy="285775"/>
            </a:xfrm>
            <a:prstGeom prst="rect">
              <a:avLst/>
            </a:prstGeom>
            <a:noFill/>
          </p:spPr>
          <p:txBody>
            <a:bodyPr wrap="none" rtlCol="0">
              <a:spAutoFit/>
            </a:bodyPr>
            <a:lstStyle/>
            <a:p>
              <a:r>
                <a:rPr lang="de-DE" sz="1100" dirty="0">
                  <a:latin typeface="Arial" panose="020B0604020202020204" pitchFamily="34" charset="0"/>
                  <a:cs typeface="Arial" panose="020B0604020202020204" pitchFamily="34" charset="0"/>
                </a:rPr>
                <a:t>17. OG</a:t>
              </a:r>
            </a:p>
          </p:txBody>
        </p:sp>
        <p:sp>
          <p:nvSpPr>
            <p:cNvPr id="31" name="Textfeld 30"/>
            <p:cNvSpPr txBox="1"/>
            <p:nvPr/>
          </p:nvSpPr>
          <p:spPr>
            <a:xfrm>
              <a:off x="2964015" y="2707529"/>
              <a:ext cx="753653" cy="285775"/>
            </a:xfrm>
            <a:prstGeom prst="rect">
              <a:avLst/>
            </a:prstGeom>
            <a:noFill/>
          </p:spPr>
          <p:txBody>
            <a:bodyPr wrap="none" rtlCol="0">
              <a:spAutoFit/>
            </a:bodyPr>
            <a:lstStyle/>
            <a:p>
              <a:r>
                <a:rPr lang="de-DE" sz="1100" dirty="0">
                  <a:latin typeface="Arial" panose="020B0604020202020204" pitchFamily="34" charset="0"/>
                  <a:cs typeface="Arial" panose="020B0604020202020204" pitchFamily="34" charset="0"/>
                </a:rPr>
                <a:t>18. OG</a:t>
              </a:r>
            </a:p>
          </p:txBody>
        </p:sp>
        <p:sp>
          <p:nvSpPr>
            <p:cNvPr id="32" name="Textfeld 31"/>
            <p:cNvSpPr txBox="1"/>
            <p:nvPr/>
          </p:nvSpPr>
          <p:spPr>
            <a:xfrm>
              <a:off x="2964016" y="2230831"/>
              <a:ext cx="753653" cy="285775"/>
            </a:xfrm>
            <a:prstGeom prst="rect">
              <a:avLst/>
            </a:prstGeom>
            <a:noFill/>
          </p:spPr>
          <p:txBody>
            <a:bodyPr wrap="none" rtlCol="0">
              <a:spAutoFit/>
            </a:bodyPr>
            <a:lstStyle/>
            <a:p>
              <a:r>
                <a:rPr lang="de-DE" sz="1100" dirty="0">
                  <a:latin typeface="Arial" panose="020B0604020202020204" pitchFamily="34" charset="0"/>
                  <a:cs typeface="Arial" panose="020B0604020202020204" pitchFamily="34" charset="0"/>
                </a:rPr>
                <a:t>19. OG</a:t>
              </a:r>
            </a:p>
          </p:txBody>
        </p:sp>
        <p:sp>
          <p:nvSpPr>
            <p:cNvPr id="49" name="Textfeld 48"/>
            <p:cNvSpPr txBox="1"/>
            <p:nvPr/>
          </p:nvSpPr>
          <p:spPr>
            <a:xfrm>
              <a:off x="2964014" y="1814878"/>
              <a:ext cx="753653" cy="285775"/>
            </a:xfrm>
            <a:prstGeom prst="rect">
              <a:avLst/>
            </a:prstGeom>
            <a:noFill/>
          </p:spPr>
          <p:txBody>
            <a:bodyPr wrap="none" rtlCol="0">
              <a:spAutoFit/>
            </a:bodyPr>
            <a:lstStyle/>
            <a:p>
              <a:r>
                <a:rPr lang="de-DE" sz="1100" dirty="0">
                  <a:latin typeface="Arial" panose="020B0604020202020204" pitchFamily="34" charset="0"/>
                  <a:cs typeface="Arial" panose="020B0604020202020204" pitchFamily="34" charset="0"/>
                </a:rPr>
                <a:t>20. OG</a:t>
              </a:r>
            </a:p>
          </p:txBody>
        </p:sp>
        <p:sp>
          <p:nvSpPr>
            <p:cNvPr id="50" name="Textfeld 49"/>
            <p:cNvSpPr txBox="1"/>
            <p:nvPr/>
          </p:nvSpPr>
          <p:spPr>
            <a:xfrm>
              <a:off x="270668" y="1110467"/>
              <a:ext cx="896937" cy="924567"/>
            </a:xfrm>
            <a:prstGeom prst="rect">
              <a:avLst/>
            </a:prstGeom>
            <a:noFill/>
          </p:spPr>
          <p:txBody>
            <a:bodyPr wrap="square" rtlCol="0">
              <a:spAutoFit/>
            </a:bodyPr>
            <a:lstStyle/>
            <a:p>
              <a:r>
                <a:rPr lang="de-DE" sz="4900" dirty="0">
                  <a:solidFill>
                    <a:schemeClr val="bg1"/>
                  </a:solidFill>
                  <a:sym typeface="Webdings"/>
                </a:rPr>
                <a:t></a:t>
              </a:r>
              <a:endParaRPr lang="de-DE" sz="4900" dirty="0">
                <a:solidFill>
                  <a:schemeClr val="bg1"/>
                </a:solidFill>
              </a:endParaRPr>
            </a:p>
          </p:txBody>
        </p:sp>
        <p:sp>
          <p:nvSpPr>
            <p:cNvPr id="51" name="Pfeil nach oben 50"/>
            <p:cNvSpPr/>
            <p:nvPr/>
          </p:nvSpPr>
          <p:spPr>
            <a:xfrm>
              <a:off x="1418889" y="2602550"/>
              <a:ext cx="484632" cy="1194472"/>
            </a:xfrm>
            <a:prstGeom prst="upArrow">
              <a:avLst>
                <a:gd name="adj1" fmla="val 50000"/>
                <a:gd name="adj2" fmla="val 54922"/>
              </a:avLst>
            </a:prstGeom>
            <a:solidFill>
              <a:schemeClr val="bg1">
                <a:lumMod val="85000"/>
                <a:alpha val="50000"/>
              </a:schemeClr>
            </a:solidFill>
          </p:spPr>
          <p:style>
            <a:lnRef idx="1">
              <a:schemeClr val="accent1"/>
            </a:lnRef>
            <a:fillRef idx="3">
              <a:schemeClr val="accent1"/>
            </a:fillRef>
            <a:effectRef idx="2">
              <a:schemeClr val="accent1"/>
            </a:effectRef>
            <a:fontRef idx="minor">
              <a:schemeClr val="lt1"/>
            </a:fontRef>
          </p:style>
          <p:txBody>
            <a:bodyPr vert="vert" rtlCol="0" anchor="ctr">
              <a:normAutofit fontScale="25000" lnSpcReduction="20000"/>
            </a:bodyPr>
            <a:lstStyle/>
            <a:p>
              <a:pPr algn="ctr"/>
              <a:endParaRPr lang="de-DE"/>
            </a:p>
          </p:txBody>
        </p:sp>
        <p:sp>
          <p:nvSpPr>
            <p:cNvPr id="52" name="Textfeld 51"/>
            <p:cNvSpPr txBox="1"/>
            <p:nvPr/>
          </p:nvSpPr>
          <p:spPr>
            <a:xfrm rot="5400000">
              <a:off x="1348462" y="3104209"/>
              <a:ext cx="625483" cy="273227"/>
            </a:xfrm>
            <a:prstGeom prst="rect">
              <a:avLst/>
            </a:prstGeom>
            <a:noFill/>
          </p:spPr>
          <p:txBody>
            <a:bodyPr wrap="none" rtlCol="0">
              <a:spAutoFit/>
            </a:bodyPr>
            <a:lstStyle/>
            <a:p>
              <a:r>
                <a:rPr lang="de-DE" sz="900" dirty="0"/>
                <a:t>Auftrieb</a:t>
              </a:r>
            </a:p>
          </p:txBody>
        </p:sp>
        <p:sp>
          <p:nvSpPr>
            <p:cNvPr id="53" name="Textfeld 52"/>
            <p:cNvSpPr txBox="1"/>
            <p:nvPr/>
          </p:nvSpPr>
          <p:spPr>
            <a:xfrm>
              <a:off x="1571379" y="4344061"/>
              <a:ext cx="355196" cy="285775"/>
            </a:xfrm>
            <a:prstGeom prst="rect">
              <a:avLst/>
            </a:prstGeom>
            <a:noFill/>
            <a:ln>
              <a:solidFill>
                <a:schemeClr val="accent1">
                  <a:shade val="95000"/>
                  <a:satMod val="105000"/>
                </a:schemeClr>
              </a:solidFill>
            </a:ln>
          </p:spPr>
          <p:txBody>
            <a:bodyPr wrap="none" rtlCol="0">
              <a:spAutoFit/>
            </a:bodyPr>
            <a:lstStyle/>
            <a:p>
              <a:r>
                <a:rPr lang="de-DE" sz="1100" dirty="0"/>
                <a:t>-P</a:t>
              </a:r>
            </a:p>
          </p:txBody>
        </p:sp>
      </p:grpSp>
      <p:sp>
        <p:nvSpPr>
          <p:cNvPr id="20" name="Rectangle 2"/>
          <p:cNvSpPr txBox="1">
            <a:spLocks noChangeArrowheads="1"/>
          </p:cNvSpPr>
          <p:nvPr/>
        </p:nvSpPr>
        <p:spPr bwMode="auto">
          <a:xfrm>
            <a:off x="165366" y="681540"/>
            <a:ext cx="3650550" cy="351039"/>
          </a:xfrm>
          <a:prstGeom prst="rect">
            <a:avLst/>
          </a:prstGeom>
          <a:solidFill>
            <a:srgbClr val="FFFFFF"/>
          </a:solidFill>
          <a:ln>
            <a:noFill/>
            <a:miter lim="800000"/>
            <a:headEnd/>
            <a:tailEnd/>
          </a:ln>
        </p:spPr>
        <p:txBody>
          <a:bodyPr lIns="68580" tIns="34290" rIns="68580" bIns="34290"/>
          <a:lstStyle/>
          <a:p>
            <a:pPr>
              <a:defRPr/>
            </a:pPr>
            <a:r>
              <a:rPr lang="de-DE" sz="1400" b="1" kern="0" dirty="0" err="1">
                <a:latin typeface="Arial" pitchFamily="34" charset="0"/>
                <a:ea typeface="+mj-ea"/>
                <a:cs typeface="Arial" pitchFamily="34" charset="0"/>
              </a:rPr>
              <a:t>Active</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and</a:t>
            </a:r>
            <a:r>
              <a:rPr lang="de-DE" sz="1400" b="1" kern="0" dirty="0">
                <a:latin typeface="Arial" pitchFamily="34" charset="0"/>
                <a:ea typeface="+mj-ea"/>
                <a:cs typeface="Arial" pitchFamily="34" charset="0"/>
              </a:rPr>
              <a:t> passive </a:t>
            </a:r>
            <a:r>
              <a:rPr lang="de-DE" sz="1400" b="1" kern="0" dirty="0" err="1">
                <a:latin typeface="Arial" pitchFamily="34" charset="0"/>
                <a:ea typeface="+mj-ea"/>
                <a:cs typeface="Arial" pitchFamily="34" charset="0"/>
              </a:rPr>
              <a:t>pressure</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control</a:t>
            </a:r>
            <a:endParaRPr lang="de-DE" sz="1400" b="1" kern="0" dirty="0">
              <a:latin typeface="Arial" pitchFamily="34" charset="0"/>
              <a:ea typeface="+mj-ea"/>
              <a:cs typeface="Arial" pitchFamily="34" charset="0"/>
            </a:endParaRPr>
          </a:p>
        </p:txBody>
      </p:sp>
      <p:sp>
        <p:nvSpPr>
          <p:cNvPr id="21" name="Textfeld 20"/>
          <p:cNvSpPr txBox="1"/>
          <p:nvPr/>
        </p:nvSpPr>
        <p:spPr>
          <a:xfrm>
            <a:off x="251520" y="973781"/>
            <a:ext cx="8100900" cy="253916"/>
          </a:xfrm>
          <a:prstGeom prst="rect">
            <a:avLst/>
          </a:prstGeom>
          <a:noFill/>
        </p:spPr>
        <p:txBody>
          <a:bodyPr wrap="square" lIns="68580" tIns="34290" rIns="68580" bIns="34290" rtlCol="0">
            <a:spAutoFit/>
          </a:bodyPr>
          <a:lstStyle/>
          <a:p>
            <a:r>
              <a:rPr lang="en-US" sz="1200" b="1" dirty="0">
                <a:latin typeface="Arial" panose="020B0604020202020204" pitchFamily="34" charset="0"/>
                <a:cs typeface="Arial" panose="020B0604020202020204" pitchFamily="34" charset="0"/>
              </a:rPr>
              <a:t>Supply air introduction and pressure measurement at different heights</a:t>
            </a:r>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42000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3"/>
          <p:cNvSpPr>
            <a:spLocks noGrp="1"/>
          </p:cNvSpPr>
          <p:nvPr>
            <p:ph type="sldNum" sz="quarter" idx="12"/>
          </p:nvPr>
        </p:nvSpPr>
        <p:spPr>
          <a:xfrm>
            <a:off x="8460432" y="4929150"/>
            <a:ext cx="571500" cy="214350"/>
          </a:xfrm>
        </p:spPr>
        <p:txBody>
          <a:bodyPr/>
          <a:lstStyle/>
          <a:p>
            <a:pPr>
              <a:defRPr/>
            </a:pPr>
            <a:r>
              <a:rPr lang="en-US" dirty="0" smtClean="0"/>
              <a:t>15</a:t>
            </a:r>
            <a:endParaRPr lang="en-US" dirty="0"/>
          </a:p>
        </p:txBody>
      </p:sp>
      <p:pic>
        <p:nvPicPr>
          <p:cNvPr id="19" name="Grafik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372" y="4494249"/>
            <a:ext cx="1080120" cy="434337"/>
          </a:xfrm>
          <a:prstGeom prst="rect">
            <a:avLst/>
          </a:prstGeom>
        </p:spPr>
      </p:pic>
      <p:grpSp>
        <p:nvGrpSpPr>
          <p:cNvPr id="3" name="Gruppieren 2"/>
          <p:cNvGrpSpPr/>
          <p:nvPr/>
        </p:nvGrpSpPr>
        <p:grpSpPr>
          <a:xfrm>
            <a:off x="298179" y="1439995"/>
            <a:ext cx="8108248" cy="3271423"/>
            <a:chOff x="270668" y="1110467"/>
            <a:chExt cx="9731795" cy="3589639"/>
          </a:xfrm>
        </p:grpSpPr>
        <p:sp>
          <p:nvSpPr>
            <p:cNvPr id="20" name="Textplatzhalter 2"/>
            <p:cNvSpPr txBox="1">
              <a:spLocks/>
            </p:cNvSpPr>
            <p:nvPr/>
          </p:nvSpPr>
          <p:spPr>
            <a:xfrm>
              <a:off x="4459288" y="1252538"/>
              <a:ext cx="5543175" cy="2282950"/>
            </a:xfrm>
            <a:prstGeom prst="rect">
              <a:avLst/>
            </a:prstGeom>
          </p:spPr>
          <p:txBody>
            <a:bodyPr wrap="square">
              <a:spAutoFit/>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85800">
                <a:spcAft>
                  <a:spcPts val="600"/>
                </a:spcAft>
                <a:buNone/>
              </a:pPr>
              <a:r>
                <a:rPr lang="de-DE" sz="900" b="1" dirty="0">
                  <a:latin typeface="Arial" charset="0"/>
                  <a:ea typeface="Arial" charset="0"/>
                  <a:cs typeface="Arial" charset="0"/>
                </a:rPr>
                <a:t>Summer </a:t>
              </a:r>
              <a:r>
                <a:rPr lang="de-DE" sz="900" b="1" dirty="0" err="1">
                  <a:latin typeface="Arial" charset="0"/>
                  <a:ea typeface="Arial" charset="0"/>
                  <a:cs typeface="Arial" charset="0"/>
                </a:rPr>
                <a:t>situation</a:t>
              </a:r>
              <a:endParaRPr lang="de-DE" sz="900" b="1" dirty="0">
                <a:latin typeface="Arial" charset="0"/>
                <a:ea typeface="Arial" charset="0"/>
                <a:cs typeface="Arial" charset="0"/>
              </a:endParaRP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High outdoor temperature (up to 40 °C)</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Building temperature inside approx. 21 °C</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Temperature differences of up to 20 °C possible</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Flow effects due to differences in air density between hot and cold air</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Overpressure in the lower part of the building</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Compensation by supply air on different levels</a:t>
              </a:r>
              <a:endParaRPr lang="de-DE" sz="1100" dirty="0">
                <a:latin typeface="Arial" charset="0"/>
                <a:ea typeface="Arial" charset="0"/>
                <a:cs typeface="Arial" charset="0"/>
              </a:endParaRPr>
            </a:p>
          </p:txBody>
        </p:sp>
        <p:pic>
          <p:nvPicPr>
            <p:cNvPr id="21" name="Picture 2" descr="C:\Schulung\RDA-Tagung\Skizzen Präsentation\Sommer_RD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636" y="1330506"/>
              <a:ext cx="3307550" cy="33696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feld 21"/>
            <p:cNvSpPr txBox="1"/>
            <p:nvPr/>
          </p:nvSpPr>
          <p:spPr>
            <a:xfrm>
              <a:off x="3653065" y="3861707"/>
              <a:ext cx="465988" cy="287057"/>
            </a:xfrm>
            <a:prstGeom prst="rect">
              <a:avLst/>
            </a:prstGeom>
            <a:noFill/>
          </p:spPr>
          <p:txBody>
            <a:bodyPr wrap="none" rtlCol="0">
              <a:spAutoFit/>
            </a:bodyPr>
            <a:lstStyle/>
            <a:p>
              <a:r>
                <a:rPr lang="de-DE" sz="1100" dirty="0">
                  <a:latin typeface="Arial" panose="020B0604020202020204" pitchFamily="34" charset="0"/>
                  <a:cs typeface="Arial" panose="020B0604020202020204" pitchFamily="34" charset="0"/>
                </a:rPr>
                <a:t>EG</a:t>
              </a:r>
            </a:p>
          </p:txBody>
        </p:sp>
        <p:sp>
          <p:nvSpPr>
            <p:cNvPr id="23" name="Textfeld 22"/>
            <p:cNvSpPr txBox="1"/>
            <p:nvPr/>
          </p:nvSpPr>
          <p:spPr>
            <a:xfrm>
              <a:off x="2964016" y="3199786"/>
              <a:ext cx="764205" cy="287057"/>
            </a:xfrm>
            <a:prstGeom prst="rect">
              <a:avLst/>
            </a:prstGeom>
            <a:noFill/>
          </p:spPr>
          <p:txBody>
            <a:bodyPr wrap="none" rtlCol="0">
              <a:spAutoFit/>
            </a:bodyPr>
            <a:lstStyle/>
            <a:p>
              <a:r>
                <a:rPr lang="de-DE" sz="1100" dirty="0">
                  <a:latin typeface="Arial" panose="020B0604020202020204" pitchFamily="34" charset="0"/>
                  <a:cs typeface="Arial" panose="020B0604020202020204" pitchFamily="34" charset="0"/>
                </a:rPr>
                <a:t>17. OG</a:t>
              </a:r>
            </a:p>
          </p:txBody>
        </p:sp>
        <p:sp>
          <p:nvSpPr>
            <p:cNvPr id="24" name="Textfeld 23"/>
            <p:cNvSpPr txBox="1"/>
            <p:nvPr/>
          </p:nvSpPr>
          <p:spPr>
            <a:xfrm>
              <a:off x="2964015" y="2707529"/>
              <a:ext cx="764205" cy="287057"/>
            </a:xfrm>
            <a:prstGeom prst="rect">
              <a:avLst/>
            </a:prstGeom>
            <a:noFill/>
          </p:spPr>
          <p:txBody>
            <a:bodyPr wrap="none" rtlCol="0">
              <a:spAutoFit/>
            </a:bodyPr>
            <a:lstStyle/>
            <a:p>
              <a:r>
                <a:rPr lang="de-DE" sz="1100" dirty="0">
                  <a:latin typeface="Arial" panose="020B0604020202020204" pitchFamily="34" charset="0"/>
                  <a:cs typeface="Arial" panose="020B0604020202020204" pitchFamily="34" charset="0"/>
                </a:rPr>
                <a:t>18. OG</a:t>
              </a:r>
            </a:p>
          </p:txBody>
        </p:sp>
        <p:sp>
          <p:nvSpPr>
            <p:cNvPr id="25" name="Textfeld 24"/>
            <p:cNvSpPr txBox="1"/>
            <p:nvPr/>
          </p:nvSpPr>
          <p:spPr>
            <a:xfrm>
              <a:off x="2964016" y="2230831"/>
              <a:ext cx="764205" cy="287057"/>
            </a:xfrm>
            <a:prstGeom prst="rect">
              <a:avLst/>
            </a:prstGeom>
            <a:noFill/>
          </p:spPr>
          <p:txBody>
            <a:bodyPr wrap="none" rtlCol="0">
              <a:spAutoFit/>
            </a:bodyPr>
            <a:lstStyle/>
            <a:p>
              <a:r>
                <a:rPr lang="de-DE" sz="1100" dirty="0">
                  <a:latin typeface="Arial" panose="020B0604020202020204" pitchFamily="34" charset="0"/>
                  <a:cs typeface="Arial" panose="020B0604020202020204" pitchFamily="34" charset="0"/>
                </a:rPr>
                <a:t>19. OG</a:t>
              </a:r>
            </a:p>
          </p:txBody>
        </p:sp>
        <p:sp>
          <p:nvSpPr>
            <p:cNvPr id="33" name="Textfeld 32"/>
            <p:cNvSpPr txBox="1"/>
            <p:nvPr/>
          </p:nvSpPr>
          <p:spPr>
            <a:xfrm>
              <a:off x="2964014" y="1814878"/>
              <a:ext cx="764205" cy="287057"/>
            </a:xfrm>
            <a:prstGeom prst="rect">
              <a:avLst/>
            </a:prstGeom>
            <a:noFill/>
          </p:spPr>
          <p:txBody>
            <a:bodyPr wrap="none" rtlCol="0">
              <a:spAutoFit/>
            </a:bodyPr>
            <a:lstStyle/>
            <a:p>
              <a:r>
                <a:rPr lang="de-DE" sz="1100" dirty="0">
                  <a:latin typeface="Arial" panose="020B0604020202020204" pitchFamily="34" charset="0"/>
                  <a:cs typeface="Arial" panose="020B0604020202020204" pitchFamily="34" charset="0"/>
                </a:rPr>
                <a:t>20. OG</a:t>
              </a:r>
            </a:p>
          </p:txBody>
        </p:sp>
        <p:sp>
          <p:nvSpPr>
            <p:cNvPr id="34" name="Textfeld 33"/>
            <p:cNvSpPr txBox="1"/>
            <p:nvPr/>
          </p:nvSpPr>
          <p:spPr>
            <a:xfrm>
              <a:off x="270668" y="1110467"/>
              <a:ext cx="896937" cy="928715"/>
            </a:xfrm>
            <a:prstGeom prst="rect">
              <a:avLst/>
            </a:prstGeom>
            <a:noFill/>
          </p:spPr>
          <p:txBody>
            <a:bodyPr wrap="square" rtlCol="0">
              <a:spAutoFit/>
            </a:bodyPr>
            <a:lstStyle/>
            <a:p>
              <a:r>
                <a:rPr lang="de-DE" sz="4900" dirty="0">
                  <a:solidFill>
                    <a:schemeClr val="bg1"/>
                  </a:solidFill>
                  <a:sym typeface="Wingdings"/>
                </a:rPr>
                <a:t></a:t>
              </a:r>
              <a:endParaRPr lang="de-DE" sz="4900" dirty="0">
                <a:solidFill>
                  <a:schemeClr val="bg1"/>
                </a:solidFill>
              </a:endParaRPr>
            </a:p>
          </p:txBody>
        </p:sp>
        <p:sp>
          <p:nvSpPr>
            <p:cNvPr id="36" name="Textfeld 35"/>
            <p:cNvSpPr txBox="1"/>
            <p:nvPr/>
          </p:nvSpPr>
          <p:spPr>
            <a:xfrm>
              <a:off x="1571380" y="4344061"/>
              <a:ext cx="392877" cy="287057"/>
            </a:xfrm>
            <a:prstGeom prst="rect">
              <a:avLst/>
            </a:prstGeom>
            <a:noFill/>
            <a:ln>
              <a:solidFill>
                <a:schemeClr val="accent1">
                  <a:shade val="95000"/>
                  <a:satMod val="105000"/>
                </a:schemeClr>
              </a:solidFill>
            </a:ln>
          </p:spPr>
          <p:txBody>
            <a:bodyPr wrap="none" rtlCol="0">
              <a:spAutoFit/>
            </a:bodyPr>
            <a:lstStyle/>
            <a:p>
              <a:r>
                <a:rPr lang="de-DE" sz="1100" dirty="0"/>
                <a:t>+P</a:t>
              </a:r>
            </a:p>
          </p:txBody>
        </p:sp>
        <p:sp>
          <p:nvSpPr>
            <p:cNvPr id="37" name="Pfeil nach oben 36"/>
            <p:cNvSpPr/>
            <p:nvPr/>
          </p:nvSpPr>
          <p:spPr>
            <a:xfrm rot="10800000">
              <a:off x="1418889" y="2602550"/>
              <a:ext cx="484632" cy="1194472"/>
            </a:xfrm>
            <a:prstGeom prst="upArrow">
              <a:avLst>
                <a:gd name="adj1" fmla="val 50000"/>
                <a:gd name="adj2" fmla="val 54922"/>
              </a:avLst>
            </a:prstGeom>
            <a:solidFill>
              <a:schemeClr val="bg1">
                <a:lumMod val="85000"/>
                <a:alpha val="50000"/>
              </a:schemeClr>
            </a:solidFill>
          </p:spPr>
          <p:style>
            <a:lnRef idx="1">
              <a:schemeClr val="accent1"/>
            </a:lnRef>
            <a:fillRef idx="3">
              <a:schemeClr val="accent1"/>
            </a:fillRef>
            <a:effectRef idx="2">
              <a:schemeClr val="accent1"/>
            </a:effectRef>
            <a:fontRef idx="minor">
              <a:schemeClr val="lt1"/>
            </a:fontRef>
          </p:style>
          <p:txBody>
            <a:bodyPr vert="vert" rtlCol="0" anchor="ctr">
              <a:normAutofit fontScale="25000" lnSpcReduction="20000"/>
            </a:bodyPr>
            <a:lstStyle/>
            <a:p>
              <a:pPr algn="ctr"/>
              <a:endParaRPr lang="de-DE"/>
            </a:p>
          </p:txBody>
        </p:sp>
        <p:sp>
          <p:nvSpPr>
            <p:cNvPr id="38" name="Textfeld 37"/>
            <p:cNvSpPr txBox="1"/>
            <p:nvPr/>
          </p:nvSpPr>
          <p:spPr>
            <a:xfrm rot="16200000">
              <a:off x="1366407" y="3102297"/>
              <a:ext cx="589594" cy="277052"/>
            </a:xfrm>
            <a:prstGeom prst="rect">
              <a:avLst/>
            </a:prstGeom>
            <a:noFill/>
          </p:spPr>
          <p:txBody>
            <a:bodyPr wrap="none" rtlCol="0">
              <a:spAutoFit/>
            </a:bodyPr>
            <a:lstStyle/>
            <a:p>
              <a:r>
                <a:rPr lang="de-DE" sz="900" dirty="0"/>
                <a:t>Abtrieb</a:t>
              </a:r>
            </a:p>
          </p:txBody>
        </p:sp>
      </p:grpSp>
      <p:sp>
        <p:nvSpPr>
          <p:cNvPr id="26" name="Rectangle 2"/>
          <p:cNvSpPr txBox="1">
            <a:spLocks noChangeArrowheads="1"/>
          </p:cNvSpPr>
          <p:nvPr/>
        </p:nvSpPr>
        <p:spPr bwMode="auto">
          <a:xfrm>
            <a:off x="165366" y="681540"/>
            <a:ext cx="3650550" cy="351039"/>
          </a:xfrm>
          <a:prstGeom prst="rect">
            <a:avLst/>
          </a:prstGeom>
          <a:solidFill>
            <a:srgbClr val="FFFFFF"/>
          </a:solidFill>
          <a:ln>
            <a:noFill/>
            <a:miter lim="800000"/>
            <a:headEnd/>
            <a:tailEnd/>
          </a:ln>
        </p:spPr>
        <p:txBody>
          <a:bodyPr lIns="68580" tIns="34290" rIns="68580" bIns="34290"/>
          <a:lstStyle/>
          <a:p>
            <a:pPr>
              <a:defRPr/>
            </a:pPr>
            <a:r>
              <a:rPr lang="de-DE" sz="1400" b="1" kern="0" dirty="0" err="1">
                <a:latin typeface="Arial" pitchFamily="34" charset="0"/>
                <a:ea typeface="+mj-ea"/>
                <a:cs typeface="Arial" pitchFamily="34" charset="0"/>
              </a:rPr>
              <a:t>Active</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and</a:t>
            </a:r>
            <a:r>
              <a:rPr lang="de-DE" sz="1400" b="1" kern="0" dirty="0">
                <a:latin typeface="Arial" pitchFamily="34" charset="0"/>
                <a:ea typeface="+mj-ea"/>
                <a:cs typeface="Arial" pitchFamily="34" charset="0"/>
              </a:rPr>
              <a:t> passive </a:t>
            </a:r>
            <a:r>
              <a:rPr lang="de-DE" sz="1400" b="1" kern="0" dirty="0" err="1">
                <a:latin typeface="Arial" pitchFamily="34" charset="0"/>
                <a:ea typeface="+mj-ea"/>
                <a:cs typeface="Arial" pitchFamily="34" charset="0"/>
              </a:rPr>
              <a:t>pressure</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control</a:t>
            </a:r>
            <a:endParaRPr lang="de-DE" sz="1400" b="1" kern="0" dirty="0">
              <a:latin typeface="Arial" pitchFamily="34" charset="0"/>
              <a:ea typeface="+mj-ea"/>
              <a:cs typeface="Arial" pitchFamily="34" charset="0"/>
            </a:endParaRPr>
          </a:p>
        </p:txBody>
      </p:sp>
      <p:sp>
        <p:nvSpPr>
          <p:cNvPr id="27" name="Textfeld 26"/>
          <p:cNvSpPr txBox="1"/>
          <p:nvPr/>
        </p:nvSpPr>
        <p:spPr>
          <a:xfrm>
            <a:off x="251520" y="973781"/>
            <a:ext cx="8100900" cy="253916"/>
          </a:xfrm>
          <a:prstGeom prst="rect">
            <a:avLst/>
          </a:prstGeom>
          <a:noFill/>
        </p:spPr>
        <p:txBody>
          <a:bodyPr wrap="square" lIns="68580" tIns="34290" rIns="68580" bIns="34290" rtlCol="0">
            <a:spAutoFit/>
          </a:bodyPr>
          <a:lstStyle/>
          <a:p>
            <a:r>
              <a:rPr lang="en-US" sz="1200" b="1" dirty="0">
                <a:latin typeface="Arial" panose="020B0604020202020204" pitchFamily="34" charset="0"/>
                <a:cs typeface="Arial" panose="020B0604020202020204" pitchFamily="34" charset="0"/>
              </a:rPr>
              <a:t>Supply air introduction and pressure measurement at different heights</a:t>
            </a:r>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33516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3"/>
          <p:cNvSpPr>
            <a:spLocks noGrp="1"/>
          </p:cNvSpPr>
          <p:nvPr>
            <p:ph type="sldNum" sz="quarter" idx="12"/>
          </p:nvPr>
        </p:nvSpPr>
        <p:spPr>
          <a:xfrm>
            <a:off x="8460432" y="4929150"/>
            <a:ext cx="571500" cy="214350"/>
          </a:xfrm>
        </p:spPr>
        <p:txBody>
          <a:bodyPr/>
          <a:lstStyle/>
          <a:p>
            <a:pPr>
              <a:defRPr/>
            </a:pPr>
            <a:r>
              <a:rPr lang="en-US" dirty="0" smtClean="0"/>
              <a:t>16</a:t>
            </a:r>
            <a:endParaRPr lang="en-US" dirty="0"/>
          </a:p>
        </p:txBody>
      </p:sp>
      <p:pic>
        <p:nvPicPr>
          <p:cNvPr id="19" name="Grafik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372" y="4494249"/>
            <a:ext cx="1080120" cy="434337"/>
          </a:xfrm>
          <a:prstGeom prst="rect">
            <a:avLst/>
          </a:prstGeom>
        </p:spPr>
      </p:pic>
      <p:grpSp>
        <p:nvGrpSpPr>
          <p:cNvPr id="2" name="Gruppieren 1"/>
          <p:cNvGrpSpPr/>
          <p:nvPr/>
        </p:nvGrpSpPr>
        <p:grpSpPr>
          <a:xfrm>
            <a:off x="261913" y="960416"/>
            <a:ext cx="8522555" cy="3671140"/>
            <a:chOff x="263525" y="605473"/>
            <a:chExt cx="10141970" cy="4093527"/>
          </a:xfrm>
        </p:grpSpPr>
        <p:sp>
          <p:nvSpPr>
            <p:cNvPr id="26" name="Textplatzhalter 2"/>
            <p:cNvSpPr txBox="1">
              <a:spLocks/>
            </p:cNvSpPr>
            <p:nvPr/>
          </p:nvSpPr>
          <p:spPr>
            <a:xfrm>
              <a:off x="4086225" y="1407000"/>
              <a:ext cx="6319270" cy="2041970"/>
            </a:xfrm>
            <a:prstGeom prst="rect">
              <a:avLst/>
            </a:prstGeom>
          </p:spPr>
          <p:txBody>
            <a:bodyPr wrap="square">
              <a:spAutoFit/>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For small to medium-sized buildings up to 15 floors possible</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Use safe openings, certified SHE (NRWG)</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Create sufficient airflow area in the facade (at least 1.5 times the free area of an open door)</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Windows can also be used for daily ventilation</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Consider wind influences on the building (flow simulation)</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Floor-selective triggering of the SPS</a:t>
              </a:r>
              <a:endParaRPr lang="de-DE" sz="1100" dirty="0">
                <a:latin typeface="Arial" charset="0"/>
                <a:ea typeface="Arial" charset="0"/>
                <a:cs typeface="Arial" charset="0"/>
              </a:endParaRPr>
            </a:p>
          </p:txBody>
        </p:sp>
        <p:pic>
          <p:nvPicPr>
            <p:cNvPr id="27" name="Picture 2" descr="C:\Schulung\RDA-Tagung\Skizzen Präsentation\Prinzip_Treppenhaus_RDA_Aktive_DruckregelungWind rechts mit Fenst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804" y="1329400"/>
              <a:ext cx="3168666" cy="3369600"/>
            </a:xfrm>
            <a:prstGeom prst="rect">
              <a:avLst/>
            </a:prstGeom>
            <a:noFill/>
            <a:extLst>
              <a:ext uri="{909E8E84-426E-40DD-AFC4-6F175D3DCCD1}">
                <a14:hiddenFill xmlns:a14="http://schemas.microsoft.com/office/drawing/2010/main">
                  <a:solidFill>
                    <a:srgbClr val="FFFFFF"/>
                  </a:solidFill>
                </a14:hiddenFill>
              </a:ext>
            </a:extLst>
          </p:spPr>
        </p:pic>
        <p:sp>
          <p:nvSpPr>
            <p:cNvPr id="28" name="Rechteck 27"/>
            <p:cNvSpPr/>
            <p:nvPr/>
          </p:nvSpPr>
          <p:spPr>
            <a:xfrm>
              <a:off x="2051611" y="1491963"/>
              <a:ext cx="848139" cy="3578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9" name="Rechteck 28"/>
            <p:cNvSpPr/>
            <p:nvPr/>
          </p:nvSpPr>
          <p:spPr>
            <a:xfrm>
              <a:off x="1770838" y="607671"/>
              <a:ext cx="561546" cy="2815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0" name="Textfeld 29"/>
            <p:cNvSpPr txBox="1"/>
            <p:nvPr/>
          </p:nvSpPr>
          <p:spPr>
            <a:xfrm>
              <a:off x="263525" y="605473"/>
              <a:ext cx="2865595" cy="30886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Passive outflow via the facade</a:t>
              </a:r>
              <a:endParaRPr lang="de-DE" sz="1200" b="1" dirty="0">
                <a:latin typeface="Arial" panose="020B0604020202020204" pitchFamily="34" charset="0"/>
                <a:cs typeface="Arial" panose="020B0604020202020204" pitchFamily="34" charset="0"/>
              </a:endParaRPr>
            </a:p>
          </p:txBody>
        </p:sp>
        <p:sp>
          <p:nvSpPr>
            <p:cNvPr id="31" name="Rechteck 30"/>
            <p:cNvSpPr/>
            <p:nvPr/>
          </p:nvSpPr>
          <p:spPr>
            <a:xfrm>
              <a:off x="1494430" y="1263417"/>
              <a:ext cx="557181" cy="2856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2" name="Pfeil nach links 31"/>
            <p:cNvSpPr/>
            <p:nvPr/>
          </p:nvSpPr>
          <p:spPr>
            <a:xfrm>
              <a:off x="3524122" y="3947934"/>
              <a:ext cx="296117"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9" name="Pfeil nach links 38"/>
            <p:cNvSpPr/>
            <p:nvPr/>
          </p:nvSpPr>
          <p:spPr>
            <a:xfrm>
              <a:off x="2877845" y="4313727"/>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0" name="Pfeil nach links 39"/>
            <p:cNvSpPr/>
            <p:nvPr/>
          </p:nvSpPr>
          <p:spPr>
            <a:xfrm>
              <a:off x="1736887" y="4313726"/>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1" name="Pfeil nach links 40"/>
            <p:cNvSpPr/>
            <p:nvPr/>
          </p:nvSpPr>
          <p:spPr>
            <a:xfrm rot="5400000">
              <a:off x="1569847" y="3452335"/>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2" name="Pfeil nach links 41"/>
            <p:cNvSpPr/>
            <p:nvPr/>
          </p:nvSpPr>
          <p:spPr>
            <a:xfrm rot="10800000">
              <a:off x="1850448" y="2620484"/>
              <a:ext cx="19520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3" name="Pfeil nach links 42"/>
            <p:cNvSpPr/>
            <p:nvPr/>
          </p:nvSpPr>
          <p:spPr>
            <a:xfrm rot="5400000">
              <a:off x="1617549" y="2519222"/>
              <a:ext cx="19520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4" name="Pfeil nach links 43"/>
            <p:cNvSpPr/>
            <p:nvPr/>
          </p:nvSpPr>
          <p:spPr>
            <a:xfrm rot="5400000">
              <a:off x="1553167" y="1636362"/>
              <a:ext cx="19520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5" name="Pfeil nach links 44"/>
            <p:cNvSpPr/>
            <p:nvPr/>
          </p:nvSpPr>
          <p:spPr>
            <a:xfrm rot="10800000">
              <a:off x="2954906" y="2589640"/>
              <a:ext cx="195200" cy="69011"/>
            </a:xfrm>
            <a:prstGeom prst="lef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46" name="Picture 2" descr="C:\Schulung\RDA-Tagung\Bilder Vorlagen alte Stände\FeuerRauc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56665" y="2390041"/>
              <a:ext cx="428099" cy="382614"/>
            </a:xfrm>
            <a:prstGeom prst="rect">
              <a:avLst/>
            </a:prstGeom>
            <a:noFill/>
            <a:effectLst/>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47" name="Pfeil nach links 46"/>
            <p:cNvSpPr/>
            <p:nvPr/>
          </p:nvSpPr>
          <p:spPr>
            <a:xfrm rot="10800000">
              <a:off x="2227463" y="2616822"/>
              <a:ext cx="19520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
        <p:nvSpPr>
          <p:cNvPr id="22" name="Rectangle 2"/>
          <p:cNvSpPr txBox="1">
            <a:spLocks noChangeArrowheads="1"/>
          </p:cNvSpPr>
          <p:nvPr/>
        </p:nvSpPr>
        <p:spPr bwMode="auto">
          <a:xfrm>
            <a:off x="165366" y="681540"/>
            <a:ext cx="3650550" cy="351039"/>
          </a:xfrm>
          <a:prstGeom prst="rect">
            <a:avLst/>
          </a:prstGeom>
          <a:solidFill>
            <a:srgbClr val="FFFFFF"/>
          </a:solidFill>
          <a:ln>
            <a:noFill/>
            <a:miter lim="800000"/>
            <a:headEnd/>
            <a:tailEnd/>
          </a:ln>
        </p:spPr>
        <p:txBody>
          <a:bodyPr lIns="68580" tIns="34290" rIns="68580" bIns="34290"/>
          <a:lstStyle/>
          <a:p>
            <a:pPr>
              <a:defRPr/>
            </a:pPr>
            <a:r>
              <a:rPr lang="de-DE" sz="1400" b="1" kern="0" dirty="0" err="1">
                <a:latin typeface="Arial" pitchFamily="34" charset="0"/>
                <a:ea typeface="+mj-ea"/>
                <a:cs typeface="Arial" pitchFamily="34" charset="0"/>
              </a:rPr>
              <a:t>Active</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and</a:t>
            </a:r>
            <a:r>
              <a:rPr lang="de-DE" sz="1400" b="1" kern="0" dirty="0">
                <a:latin typeface="Arial" pitchFamily="34" charset="0"/>
                <a:ea typeface="+mj-ea"/>
                <a:cs typeface="Arial" pitchFamily="34" charset="0"/>
              </a:rPr>
              <a:t> passive </a:t>
            </a:r>
            <a:r>
              <a:rPr lang="de-DE" sz="1400" b="1" kern="0" dirty="0" err="1">
                <a:latin typeface="Arial" pitchFamily="34" charset="0"/>
                <a:ea typeface="+mj-ea"/>
                <a:cs typeface="Arial" pitchFamily="34" charset="0"/>
              </a:rPr>
              <a:t>pressure</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control</a:t>
            </a:r>
            <a:endParaRPr lang="de-DE" sz="1400" b="1" kern="0" dirty="0">
              <a:latin typeface="Arial" pitchFamily="34" charset="0"/>
              <a:ea typeface="+mj-ea"/>
              <a:cs typeface="Arial" pitchFamily="34" charset="0"/>
            </a:endParaRPr>
          </a:p>
        </p:txBody>
      </p:sp>
    </p:spTree>
    <p:extLst>
      <p:ext uri="{BB962C8B-B14F-4D97-AF65-F5344CB8AC3E}">
        <p14:creationId xmlns:p14="http://schemas.microsoft.com/office/powerpoint/2010/main" val="15445657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3525" y="389615"/>
            <a:ext cx="7776864" cy="540060"/>
          </a:xfrm>
        </p:spPr>
        <p:txBody>
          <a:bodyPr/>
          <a:lstStyle/>
          <a:p>
            <a:r>
              <a:rPr lang="de-DE" sz="1800" dirty="0" err="1" smtClean="0">
                <a:latin typeface="Century Gothic" panose="020B0502020202020204" pitchFamily="34" charset="0"/>
              </a:rPr>
              <a:t>Kingspan</a:t>
            </a:r>
            <a:r>
              <a:rPr lang="de-DE" sz="1800" dirty="0" smtClean="0">
                <a:latin typeface="Century Gothic" panose="020B0502020202020204" pitchFamily="34" charset="0"/>
              </a:rPr>
              <a:t> Group</a:t>
            </a:r>
            <a:endParaRPr lang="de-DE" sz="1800" dirty="0">
              <a:latin typeface="Century Gothic" panose="020B0502020202020204" pitchFamily="34" charset="0"/>
            </a:endParaRPr>
          </a:p>
        </p:txBody>
      </p:sp>
      <p:sp>
        <p:nvSpPr>
          <p:cNvPr id="3" name="Rechteck 2"/>
          <p:cNvSpPr/>
          <p:nvPr/>
        </p:nvSpPr>
        <p:spPr>
          <a:xfrm>
            <a:off x="671514" y="1164733"/>
            <a:ext cx="7811584" cy="1153521"/>
          </a:xfrm>
          <a:prstGeom prst="rect">
            <a:avLst/>
          </a:prstGeom>
          <a:solidFill>
            <a:schemeClr val="bg1">
              <a:lumMod val="85000"/>
            </a:schemeClr>
          </a:solidFill>
        </p:spPr>
        <p:txBody>
          <a:bodyPr wrap="square">
            <a:spAutoFit/>
          </a:bodyPr>
          <a:lstStyle/>
          <a:p>
            <a:pPr>
              <a:lnSpc>
                <a:spcPct val="150000"/>
              </a:lnSpc>
            </a:pPr>
            <a:r>
              <a:rPr lang="en-US" sz="1600" dirty="0">
                <a:solidFill>
                  <a:prstClr val="black"/>
                </a:solidFill>
                <a:latin typeface="Century Gothic" panose="020B0502020202020204" pitchFamily="34" charset="0"/>
              </a:rPr>
              <a:t>Founded in the late 1960s, </a:t>
            </a:r>
            <a:r>
              <a:rPr lang="en-US" sz="1600" dirty="0" err="1">
                <a:solidFill>
                  <a:prstClr val="black"/>
                </a:solidFill>
                <a:latin typeface="Century Gothic" panose="020B0502020202020204" pitchFamily="34" charset="0"/>
              </a:rPr>
              <a:t>Kingspan</a:t>
            </a:r>
            <a:r>
              <a:rPr lang="en-US" sz="1600" dirty="0">
                <a:solidFill>
                  <a:prstClr val="black"/>
                </a:solidFill>
                <a:latin typeface="Century Gothic" panose="020B0502020202020204" pitchFamily="34" charset="0"/>
              </a:rPr>
              <a:t> is now a world leader in sustainable building products for high-performance insulation and building envelope systems. </a:t>
            </a:r>
            <a:endParaRPr lang="de-DE" sz="1600" dirty="0" smtClean="0">
              <a:solidFill>
                <a:prstClr val="black"/>
              </a:solidFill>
              <a:latin typeface="Century Gothic" panose="020B0502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635" y="2918485"/>
            <a:ext cx="70866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903709" y="3671781"/>
            <a:ext cx="1928391" cy="523220"/>
          </a:xfrm>
          <a:prstGeom prst="rect">
            <a:avLst/>
          </a:prstGeom>
          <a:solidFill>
            <a:schemeClr val="bg1"/>
          </a:solidFill>
        </p:spPr>
        <p:txBody>
          <a:bodyPr wrap="square" rtlCol="0">
            <a:spAutoFit/>
          </a:bodyPr>
          <a:lstStyle/>
          <a:p>
            <a:pPr algn="ctr"/>
            <a:r>
              <a:rPr lang="de-DE" sz="1400" dirty="0" smtClean="0">
                <a:solidFill>
                  <a:prstClr val="black">
                    <a:lumMod val="65000"/>
                    <a:lumOff val="35000"/>
                  </a:prstClr>
                </a:solidFill>
                <a:latin typeface="Century Gothic" panose="020B0502020202020204" pitchFamily="34" charset="0"/>
              </a:rPr>
              <a:t>Manufacturing</a:t>
            </a:r>
          </a:p>
          <a:p>
            <a:pPr algn="ctr"/>
            <a:r>
              <a:rPr lang="de-DE" sz="1400" dirty="0" err="1" smtClean="0">
                <a:solidFill>
                  <a:prstClr val="black">
                    <a:lumMod val="65000"/>
                    <a:lumOff val="35000"/>
                  </a:prstClr>
                </a:solidFill>
                <a:latin typeface="Century Gothic" panose="020B0502020202020204" pitchFamily="34" charset="0"/>
              </a:rPr>
              <a:t>Facilities</a:t>
            </a:r>
            <a:endParaRPr lang="de-DE" sz="1400" dirty="0">
              <a:solidFill>
                <a:prstClr val="black">
                  <a:lumMod val="65000"/>
                  <a:lumOff val="35000"/>
                </a:prstClr>
              </a:solidFill>
              <a:latin typeface="Century Gothic" panose="020B0502020202020204" pitchFamily="34" charset="0"/>
            </a:endParaRPr>
          </a:p>
        </p:txBody>
      </p:sp>
      <p:sp>
        <p:nvSpPr>
          <p:cNvPr id="7" name="Textfeld 6"/>
          <p:cNvSpPr txBox="1"/>
          <p:nvPr/>
        </p:nvSpPr>
        <p:spPr>
          <a:xfrm>
            <a:off x="2692400" y="3669573"/>
            <a:ext cx="1928391" cy="523220"/>
          </a:xfrm>
          <a:prstGeom prst="rect">
            <a:avLst/>
          </a:prstGeom>
          <a:solidFill>
            <a:schemeClr val="bg1"/>
          </a:solidFill>
        </p:spPr>
        <p:txBody>
          <a:bodyPr wrap="square" rtlCol="0">
            <a:spAutoFit/>
          </a:bodyPr>
          <a:lstStyle/>
          <a:p>
            <a:pPr algn="ctr"/>
            <a:r>
              <a:rPr lang="de-DE" sz="1400" dirty="0" err="1">
                <a:solidFill>
                  <a:prstClr val="black">
                    <a:lumMod val="65000"/>
                    <a:lumOff val="35000"/>
                  </a:prstClr>
                </a:solidFill>
                <a:latin typeface="Century Gothic" panose="020B0502020202020204" pitchFamily="34" charset="0"/>
              </a:rPr>
              <a:t>Employees</a:t>
            </a:r>
            <a:r>
              <a:rPr lang="de-DE" sz="1400" dirty="0">
                <a:solidFill>
                  <a:prstClr val="black">
                    <a:lumMod val="65000"/>
                    <a:lumOff val="35000"/>
                  </a:prstClr>
                </a:solidFill>
                <a:latin typeface="Century Gothic" panose="020B0502020202020204" pitchFamily="34" charset="0"/>
              </a:rPr>
              <a:t> </a:t>
            </a:r>
            <a:endParaRPr lang="de-DE" sz="1400" dirty="0" smtClean="0">
              <a:solidFill>
                <a:prstClr val="black">
                  <a:lumMod val="65000"/>
                  <a:lumOff val="35000"/>
                </a:prstClr>
              </a:solidFill>
              <a:latin typeface="Century Gothic" panose="020B0502020202020204" pitchFamily="34" charset="0"/>
            </a:endParaRPr>
          </a:p>
          <a:p>
            <a:pPr algn="ctr"/>
            <a:r>
              <a:rPr lang="de-DE" sz="1400" dirty="0" err="1" smtClean="0">
                <a:solidFill>
                  <a:prstClr val="black">
                    <a:lumMod val="65000"/>
                    <a:lumOff val="35000"/>
                  </a:prstClr>
                </a:solidFill>
                <a:latin typeface="Century Gothic" panose="020B0502020202020204" pitchFamily="34" charset="0"/>
              </a:rPr>
              <a:t>globally</a:t>
            </a:r>
            <a:endParaRPr lang="de-DE" sz="1400" dirty="0">
              <a:solidFill>
                <a:prstClr val="black">
                  <a:lumMod val="65000"/>
                  <a:lumOff val="35000"/>
                </a:prstClr>
              </a:solidFill>
              <a:latin typeface="Century Gothic" panose="020B0502020202020204" pitchFamily="34" charset="0"/>
            </a:endParaRPr>
          </a:p>
        </p:txBody>
      </p:sp>
      <p:sp>
        <p:nvSpPr>
          <p:cNvPr id="8" name="Textfeld 7"/>
          <p:cNvSpPr txBox="1"/>
          <p:nvPr/>
        </p:nvSpPr>
        <p:spPr>
          <a:xfrm>
            <a:off x="5049207" y="3676437"/>
            <a:ext cx="1084893" cy="307777"/>
          </a:xfrm>
          <a:prstGeom prst="rect">
            <a:avLst/>
          </a:prstGeom>
          <a:solidFill>
            <a:schemeClr val="bg1"/>
          </a:solidFill>
        </p:spPr>
        <p:txBody>
          <a:bodyPr wrap="square" rtlCol="0">
            <a:spAutoFit/>
          </a:bodyPr>
          <a:lstStyle/>
          <a:p>
            <a:r>
              <a:rPr lang="de-DE" sz="1400" dirty="0" smtClean="0">
                <a:solidFill>
                  <a:prstClr val="black">
                    <a:lumMod val="65000"/>
                    <a:lumOff val="35000"/>
                  </a:prstClr>
                </a:solidFill>
                <a:latin typeface="Century Gothic" panose="020B0502020202020204" pitchFamily="34" charset="0"/>
              </a:rPr>
              <a:t>Countries</a:t>
            </a:r>
            <a:endParaRPr lang="de-DE" sz="1400" dirty="0">
              <a:solidFill>
                <a:prstClr val="black">
                  <a:lumMod val="65000"/>
                  <a:lumOff val="35000"/>
                </a:prstClr>
              </a:solidFill>
              <a:latin typeface="Century Gothic" panose="020B0502020202020204" pitchFamily="34" charset="0"/>
            </a:endParaRPr>
          </a:p>
        </p:txBody>
      </p:sp>
      <p:sp>
        <p:nvSpPr>
          <p:cNvPr id="9" name="Textfeld 8"/>
          <p:cNvSpPr txBox="1"/>
          <p:nvPr/>
        </p:nvSpPr>
        <p:spPr>
          <a:xfrm>
            <a:off x="6839122" y="3671781"/>
            <a:ext cx="1228426" cy="523220"/>
          </a:xfrm>
          <a:prstGeom prst="rect">
            <a:avLst/>
          </a:prstGeom>
          <a:solidFill>
            <a:schemeClr val="bg1"/>
          </a:solidFill>
        </p:spPr>
        <p:txBody>
          <a:bodyPr wrap="square" rtlCol="0">
            <a:spAutoFit/>
          </a:bodyPr>
          <a:lstStyle/>
          <a:p>
            <a:pPr algn="ctr"/>
            <a:r>
              <a:rPr lang="de-DE" sz="1400" dirty="0" smtClean="0">
                <a:solidFill>
                  <a:prstClr val="black">
                    <a:lumMod val="65000"/>
                    <a:lumOff val="35000"/>
                  </a:prstClr>
                </a:solidFill>
                <a:latin typeface="Century Gothic" panose="020B0502020202020204" pitchFamily="34" charset="0"/>
              </a:rPr>
              <a:t>Business </a:t>
            </a:r>
            <a:r>
              <a:rPr lang="de-DE" sz="1400" dirty="0" err="1" smtClean="0">
                <a:solidFill>
                  <a:prstClr val="black">
                    <a:lumMod val="65000"/>
                    <a:lumOff val="35000"/>
                  </a:prstClr>
                </a:solidFill>
                <a:latin typeface="Century Gothic" panose="020B0502020202020204" pitchFamily="34" charset="0"/>
              </a:rPr>
              <a:t>Divisions</a:t>
            </a:r>
            <a:endParaRPr lang="de-DE" sz="1400" dirty="0">
              <a:solidFill>
                <a:prstClr val="black">
                  <a:lumMod val="65000"/>
                  <a:lumOff val="35000"/>
                </a:prstClr>
              </a:solidFill>
              <a:latin typeface="Century Gothic" panose="020B0502020202020204" pitchFamily="34" charset="0"/>
            </a:endParaRPr>
          </a:p>
        </p:txBody>
      </p:sp>
      <p:sp>
        <p:nvSpPr>
          <p:cNvPr id="10" name="Textfeld 9"/>
          <p:cNvSpPr txBox="1"/>
          <p:nvPr/>
        </p:nvSpPr>
        <p:spPr>
          <a:xfrm>
            <a:off x="2656840" y="3143793"/>
            <a:ext cx="1928391" cy="307777"/>
          </a:xfrm>
          <a:prstGeom prst="rect">
            <a:avLst/>
          </a:prstGeom>
          <a:solidFill>
            <a:schemeClr val="bg1"/>
          </a:solidFill>
        </p:spPr>
        <p:txBody>
          <a:bodyPr wrap="square" rtlCol="0">
            <a:spAutoFit/>
          </a:bodyPr>
          <a:lstStyle/>
          <a:p>
            <a:pPr algn="ctr"/>
            <a:r>
              <a:rPr lang="de-DE" sz="1400" dirty="0" smtClean="0">
                <a:solidFill>
                  <a:srgbClr val="363636"/>
                </a:solidFill>
                <a:latin typeface="Century Gothic" panose="020B0502020202020204" pitchFamily="34" charset="0"/>
              </a:rPr>
              <a:t>13,000</a:t>
            </a:r>
            <a:endParaRPr lang="de-DE" sz="1400" dirty="0">
              <a:solidFill>
                <a:srgbClr val="363636"/>
              </a:solidFill>
              <a:latin typeface="Century Gothic" panose="020B0502020202020204" pitchFamily="34" charset="0"/>
            </a:endParaRPr>
          </a:p>
        </p:txBody>
      </p:sp>
    </p:spTree>
    <p:extLst>
      <p:ext uri="{BB962C8B-B14F-4D97-AF65-F5344CB8AC3E}">
        <p14:creationId xmlns:p14="http://schemas.microsoft.com/office/powerpoint/2010/main" val="298573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a:defRPr/>
            </a:pPr>
            <a:fld id="{B5993FCA-A286-421D-99E2-ABDAEFB4D371}" type="slidenum">
              <a:rPr lang="en-US" smtClean="0"/>
              <a:pPr>
                <a:defRPr/>
              </a:pPr>
              <a:t>40</a:t>
            </a:fld>
            <a:endParaRPr lang="en-US"/>
          </a:p>
        </p:txBody>
      </p:sp>
      <p:grpSp>
        <p:nvGrpSpPr>
          <p:cNvPr id="20" name="Gruppieren 19"/>
          <p:cNvGrpSpPr/>
          <p:nvPr/>
        </p:nvGrpSpPr>
        <p:grpSpPr>
          <a:xfrm>
            <a:off x="291910" y="960660"/>
            <a:ext cx="8600570" cy="3672679"/>
            <a:chOff x="389213" y="1280879"/>
            <a:chExt cx="10136651" cy="4093527"/>
          </a:xfrm>
        </p:grpSpPr>
        <p:sp>
          <p:nvSpPr>
            <p:cNvPr id="6" name="Textplatzhalter 2"/>
            <p:cNvSpPr txBox="1">
              <a:spLocks/>
            </p:cNvSpPr>
            <p:nvPr/>
          </p:nvSpPr>
          <p:spPr>
            <a:xfrm>
              <a:off x="4289076" y="2109078"/>
              <a:ext cx="6236788" cy="2041114"/>
            </a:xfrm>
            <a:prstGeom prst="rect">
              <a:avLst/>
            </a:prstGeom>
          </p:spPr>
          <p:txBody>
            <a:bodyPr wrap="square">
              <a:spAutoFit/>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Goal: no pressure increase in the floor due to wind</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Can be used in buildings with continuous floors in several directions</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Evaluation of wind direction and wind speed incl. averaging of the last 10 minutes</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Typical wind speed threshold (1-1.5 m/s)</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Opening the windows on the side facing away from the wind</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Opening of all windows below the threshold value</a:t>
              </a:r>
              <a:endParaRPr lang="de-DE" sz="1100" dirty="0">
                <a:latin typeface="Arial" charset="0"/>
                <a:ea typeface="Arial" charset="0"/>
                <a:cs typeface="Arial" charset="0"/>
              </a:endParaRPr>
            </a:p>
          </p:txBody>
        </p:sp>
        <p:pic>
          <p:nvPicPr>
            <p:cNvPr id="7" name="Picture 2" descr="C:\Schulung\RDA-Tagung\Skizzen Präsentation\Prinzip_Treppenhaus_RDA_Aktive_DruckregelungWind rechts mit Fens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901" y="2004806"/>
              <a:ext cx="3168667" cy="3369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389213" y="1280879"/>
              <a:ext cx="9436483" cy="308740"/>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Passive outflow via the facade as a function of wind direction and wind speed</a:t>
              </a:r>
              <a:endParaRPr lang="de-DE" sz="1200" b="1" dirty="0">
                <a:latin typeface="Arial" panose="020B0604020202020204" pitchFamily="34" charset="0"/>
                <a:cs typeface="Arial" panose="020B0604020202020204" pitchFamily="34" charset="0"/>
              </a:endParaRPr>
            </a:p>
          </p:txBody>
        </p:sp>
        <p:sp>
          <p:nvSpPr>
            <p:cNvPr id="9" name="Pfeil nach links 8"/>
            <p:cNvSpPr/>
            <p:nvPr/>
          </p:nvSpPr>
          <p:spPr>
            <a:xfrm>
              <a:off x="3649810" y="4623340"/>
              <a:ext cx="296117"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Pfeil nach links 9"/>
            <p:cNvSpPr/>
            <p:nvPr/>
          </p:nvSpPr>
          <p:spPr>
            <a:xfrm>
              <a:off x="3003533" y="4989133"/>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Pfeil nach links 10"/>
            <p:cNvSpPr/>
            <p:nvPr/>
          </p:nvSpPr>
          <p:spPr>
            <a:xfrm>
              <a:off x="1862575" y="4989132"/>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Pfeil nach links 11"/>
            <p:cNvSpPr/>
            <p:nvPr/>
          </p:nvSpPr>
          <p:spPr>
            <a:xfrm rot="5400000">
              <a:off x="1695535" y="4127741"/>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Pfeil nach links 12"/>
            <p:cNvSpPr/>
            <p:nvPr/>
          </p:nvSpPr>
          <p:spPr>
            <a:xfrm rot="10800000">
              <a:off x="1976136" y="3295890"/>
              <a:ext cx="19520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Pfeil nach links 13"/>
            <p:cNvSpPr/>
            <p:nvPr/>
          </p:nvSpPr>
          <p:spPr>
            <a:xfrm rot="5400000">
              <a:off x="1743237" y="3194628"/>
              <a:ext cx="19520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Pfeil nach links 14"/>
            <p:cNvSpPr/>
            <p:nvPr/>
          </p:nvSpPr>
          <p:spPr>
            <a:xfrm rot="5400000">
              <a:off x="1678855" y="2311768"/>
              <a:ext cx="19520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Pfeil nach links 15"/>
            <p:cNvSpPr/>
            <p:nvPr/>
          </p:nvSpPr>
          <p:spPr>
            <a:xfrm rot="10800000">
              <a:off x="3080594" y="3265046"/>
              <a:ext cx="195200" cy="69011"/>
            </a:xfrm>
            <a:prstGeom prst="lef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7" name="Picture 2" descr="C:\Schulung\RDA-Tagung\Bilder Vorlagen alte Stände\FeuerRauc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2352" y="3051295"/>
              <a:ext cx="453211" cy="405058"/>
            </a:xfrm>
            <a:prstGeom prst="rect">
              <a:avLst/>
            </a:prstGeom>
            <a:noFill/>
            <a:effectLst/>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18" name="Pfeil nach links 17"/>
            <p:cNvSpPr/>
            <p:nvPr/>
          </p:nvSpPr>
          <p:spPr>
            <a:xfrm rot="10800000">
              <a:off x="2353151" y="3292228"/>
              <a:ext cx="19520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9" name="Picture 2" descr="C:\Schulung\RDA-Tagung\Bilder Vorlagen alte Stände\FeuerRauc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6602" y="3062517"/>
              <a:ext cx="453211" cy="405058"/>
            </a:xfrm>
            <a:prstGeom prst="rect">
              <a:avLst/>
            </a:prstGeom>
            <a:noFill/>
            <a:effectLst/>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grpSp>
      <p:pic>
        <p:nvPicPr>
          <p:cNvPr id="21" name="Grafik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0372" y="4494249"/>
            <a:ext cx="1080120" cy="434337"/>
          </a:xfrm>
          <a:prstGeom prst="rect">
            <a:avLst/>
          </a:prstGeom>
        </p:spPr>
      </p:pic>
      <p:sp>
        <p:nvSpPr>
          <p:cNvPr id="22" name="Rectangle 2"/>
          <p:cNvSpPr txBox="1">
            <a:spLocks noChangeArrowheads="1"/>
          </p:cNvSpPr>
          <p:nvPr/>
        </p:nvSpPr>
        <p:spPr bwMode="auto">
          <a:xfrm>
            <a:off x="165366" y="681540"/>
            <a:ext cx="3650550" cy="351039"/>
          </a:xfrm>
          <a:prstGeom prst="rect">
            <a:avLst/>
          </a:prstGeom>
          <a:solidFill>
            <a:srgbClr val="FFFFFF"/>
          </a:solidFill>
          <a:ln>
            <a:noFill/>
            <a:miter lim="800000"/>
            <a:headEnd/>
            <a:tailEnd/>
          </a:ln>
        </p:spPr>
        <p:txBody>
          <a:bodyPr lIns="68580" tIns="34290" rIns="68580" bIns="34290"/>
          <a:lstStyle/>
          <a:p>
            <a:pPr>
              <a:defRPr/>
            </a:pPr>
            <a:r>
              <a:rPr lang="de-DE" sz="1400" b="1" kern="0" dirty="0" err="1">
                <a:latin typeface="Arial" pitchFamily="34" charset="0"/>
                <a:ea typeface="+mj-ea"/>
                <a:cs typeface="Arial" pitchFamily="34" charset="0"/>
              </a:rPr>
              <a:t>Active</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and</a:t>
            </a:r>
            <a:r>
              <a:rPr lang="de-DE" sz="1400" b="1" kern="0" dirty="0">
                <a:latin typeface="Arial" pitchFamily="34" charset="0"/>
                <a:ea typeface="+mj-ea"/>
                <a:cs typeface="Arial" pitchFamily="34" charset="0"/>
              </a:rPr>
              <a:t> passive </a:t>
            </a:r>
            <a:r>
              <a:rPr lang="de-DE" sz="1400" b="1" kern="0" dirty="0" err="1">
                <a:latin typeface="Arial" pitchFamily="34" charset="0"/>
                <a:ea typeface="+mj-ea"/>
                <a:cs typeface="Arial" pitchFamily="34" charset="0"/>
              </a:rPr>
              <a:t>pressure</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control</a:t>
            </a:r>
            <a:endParaRPr lang="de-DE" sz="1400" b="1" kern="0" dirty="0">
              <a:latin typeface="Arial" pitchFamily="34" charset="0"/>
              <a:ea typeface="+mj-ea"/>
              <a:cs typeface="Arial" pitchFamily="34" charset="0"/>
            </a:endParaRPr>
          </a:p>
        </p:txBody>
      </p:sp>
    </p:spTree>
    <p:extLst>
      <p:ext uri="{BB962C8B-B14F-4D97-AF65-F5344CB8AC3E}">
        <p14:creationId xmlns:p14="http://schemas.microsoft.com/office/powerpoint/2010/main" val="360574971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a:defRPr/>
            </a:pPr>
            <a:fld id="{B5993FCA-A286-421D-99E2-ABDAEFB4D371}" type="slidenum">
              <a:rPr lang="en-US" smtClean="0"/>
              <a:pPr>
                <a:defRPr/>
              </a:pPr>
              <a:t>41</a:t>
            </a:fld>
            <a:endParaRPr lang="en-US"/>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372" y="4494249"/>
            <a:ext cx="1080120" cy="434337"/>
          </a:xfrm>
          <a:prstGeom prst="rect">
            <a:avLst/>
          </a:prstGeom>
        </p:spPr>
      </p:pic>
      <p:grpSp>
        <p:nvGrpSpPr>
          <p:cNvPr id="28" name="Gruppieren 27"/>
          <p:cNvGrpSpPr/>
          <p:nvPr/>
        </p:nvGrpSpPr>
        <p:grpSpPr>
          <a:xfrm>
            <a:off x="305526" y="973132"/>
            <a:ext cx="8586955" cy="3812864"/>
            <a:chOff x="263525" y="605473"/>
            <a:chExt cx="10094673" cy="4258233"/>
          </a:xfrm>
        </p:grpSpPr>
        <p:pic>
          <p:nvPicPr>
            <p:cNvPr id="7" name="Picture 2" descr="C:\Schulung\RDA-Tagung\Skizzen Präsentation\Prinzip_Treppenhaus_RDA_Passive_Abströmung_über_Absctrömschach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525" y="1330289"/>
              <a:ext cx="3752851" cy="3369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platzhalter 2"/>
            <p:cNvSpPr txBox="1">
              <a:spLocks/>
            </p:cNvSpPr>
            <p:nvPr/>
          </p:nvSpPr>
          <p:spPr>
            <a:xfrm>
              <a:off x="6134683" y="1615080"/>
              <a:ext cx="4223515" cy="1732384"/>
            </a:xfrm>
            <a:prstGeom prst="rect">
              <a:avLst/>
            </a:prstGeom>
          </p:spPr>
          <p:txBody>
            <a:bodyPr wrap="square">
              <a:spAutoFit/>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Low pressure losses required (&lt; 35 Pa) </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Large shaft required (≥ 1.5 m²)</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Large smoke damper required between corridor and outflow shaft (≥ 1.8 m²)</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Exclusive shaft for outflow only</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Floor-selective triggering of the SPS</a:t>
              </a:r>
              <a:endParaRPr lang="de-DE" sz="1100" dirty="0">
                <a:latin typeface="Arial" charset="0"/>
                <a:ea typeface="Arial" charset="0"/>
                <a:cs typeface="Arial" charset="0"/>
              </a:endParaRPr>
            </a:p>
          </p:txBody>
        </p:sp>
        <p:pic>
          <p:nvPicPr>
            <p:cNvPr id="9" name="Picture 2" descr="C:\Feuerwehr Hamburg\Priodo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9243" y="1452563"/>
              <a:ext cx="992618" cy="1529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Feuerwehr Hamburg\Priodoor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7077" y="2982117"/>
              <a:ext cx="2122417" cy="1881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10"/>
            <p:cNvSpPr txBox="1"/>
            <p:nvPr/>
          </p:nvSpPr>
          <p:spPr>
            <a:xfrm>
              <a:off x="263525" y="605473"/>
              <a:ext cx="3066396" cy="309354"/>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Passive outflow via outflow shaft</a:t>
              </a:r>
              <a:endParaRPr lang="de-DE" sz="1200" b="1" dirty="0">
                <a:latin typeface="Arial" panose="020B0604020202020204" pitchFamily="34" charset="0"/>
                <a:cs typeface="Arial" panose="020B0604020202020204" pitchFamily="34" charset="0"/>
              </a:endParaRPr>
            </a:p>
          </p:txBody>
        </p:sp>
        <p:sp>
          <p:nvSpPr>
            <p:cNvPr id="12" name="Pfeil nach links 11"/>
            <p:cNvSpPr/>
            <p:nvPr/>
          </p:nvSpPr>
          <p:spPr>
            <a:xfrm>
              <a:off x="3947077" y="3978238"/>
              <a:ext cx="296117"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Pfeil nach links 12"/>
            <p:cNvSpPr/>
            <p:nvPr/>
          </p:nvSpPr>
          <p:spPr>
            <a:xfrm>
              <a:off x="2711131" y="4312259"/>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Pfeil nach links 13"/>
            <p:cNvSpPr/>
            <p:nvPr/>
          </p:nvSpPr>
          <p:spPr>
            <a:xfrm>
              <a:off x="1505452" y="4314932"/>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Pfeil nach links 14"/>
            <p:cNvSpPr/>
            <p:nvPr/>
          </p:nvSpPr>
          <p:spPr>
            <a:xfrm rot="5400000">
              <a:off x="981693" y="4204299"/>
              <a:ext cx="13613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Pfeil nach links 15"/>
            <p:cNvSpPr/>
            <p:nvPr/>
          </p:nvSpPr>
          <p:spPr>
            <a:xfrm rot="5400000">
              <a:off x="981691" y="3224699"/>
              <a:ext cx="13613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Pfeil nach links 16"/>
            <p:cNvSpPr/>
            <p:nvPr/>
          </p:nvSpPr>
          <p:spPr>
            <a:xfrm rot="5400000">
              <a:off x="1368375" y="1719057"/>
              <a:ext cx="13613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Pfeil nach links 17"/>
            <p:cNvSpPr/>
            <p:nvPr/>
          </p:nvSpPr>
          <p:spPr>
            <a:xfrm rot="10800000">
              <a:off x="1034697" y="3426626"/>
              <a:ext cx="19520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Pfeil nach links 18"/>
            <p:cNvSpPr/>
            <p:nvPr/>
          </p:nvSpPr>
          <p:spPr>
            <a:xfrm rot="10800000">
              <a:off x="1034697" y="2993826"/>
              <a:ext cx="19520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0" name="Pfeil nach links 19"/>
            <p:cNvSpPr/>
            <p:nvPr/>
          </p:nvSpPr>
          <p:spPr>
            <a:xfrm rot="10800000">
              <a:off x="1031489" y="4480129"/>
              <a:ext cx="19520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1" name="Pfeil nach links 20"/>
            <p:cNvSpPr/>
            <p:nvPr/>
          </p:nvSpPr>
          <p:spPr>
            <a:xfrm rot="5400000">
              <a:off x="1437387" y="3737396"/>
              <a:ext cx="13613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2" name="Pfeil nach links 21"/>
            <p:cNvSpPr/>
            <p:nvPr/>
          </p:nvSpPr>
          <p:spPr>
            <a:xfrm rot="5400000">
              <a:off x="1437387" y="2547590"/>
              <a:ext cx="13613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3" name="Pfeil nach links 22"/>
            <p:cNvSpPr/>
            <p:nvPr/>
          </p:nvSpPr>
          <p:spPr>
            <a:xfrm rot="10800000">
              <a:off x="1031489" y="2547590"/>
              <a:ext cx="19520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4" name="Pfeil nach links 23"/>
            <p:cNvSpPr/>
            <p:nvPr/>
          </p:nvSpPr>
          <p:spPr>
            <a:xfrm rot="10800000">
              <a:off x="1585478" y="3064938"/>
              <a:ext cx="19520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5" name="Pfeil nach links 24"/>
            <p:cNvSpPr/>
            <p:nvPr/>
          </p:nvSpPr>
          <p:spPr>
            <a:xfrm rot="9931556">
              <a:off x="1944671" y="3048002"/>
              <a:ext cx="315393" cy="57259"/>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6" name="Pfeil nach links 25"/>
            <p:cNvSpPr/>
            <p:nvPr/>
          </p:nvSpPr>
          <p:spPr>
            <a:xfrm rot="5400000">
              <a:off x="2266038" y="1719057"/>
              <a:ext cx="13613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7" name="Picture 2" descr="C:\Schulung\RDA-Tagung\Bilder Vorlagen alte Stände\FeuerRauch.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6893" y="2823842"/>
              <a:ext cx="611601" cy="374990"/>
            </a:xfrm>
            <a:prstGeom prst="rect">
              <a:avLst/>
            </a:prstGeom>
            <a:noFill/>
            <a:effectLst/>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grpSp>
      <p:sp>
        <p:nvSpPr>
          <p:cNvPr id="29" name="Textfeld 28"/>
          <p:cNvSpPr txBox="1"/>
          <p:nvPr/>
        </p:nvSpPr>
        <p:spPr>
          <a:xfrm>
            <a:off x="3275856" y="2959482"/>
            <a:ext cx="648072" cy="346249"/>
          </a:xfrm>
          <a:prstGeom prst="rect">
            <a:avLst/>
          </a:prstGeom>
          <a:solidFill>
            <a:schemeClr val="bg1"/>
          </a:solidFill>
        </p:spPr>
        <p:txBody>
          <a:bodyPr wrap="square" lIns="68580" tIns="34290" rIns="68580" bIns="34290" rtlCol="0">
            <a:spAutoFit/>
          </a:bodyPr>
          <a:lstStyle/>
          <a:p>
            <a:endParaRPr lang="de-DE" dirty="0">
              <a:latin typeface="Arial" pitchFamily="34" charset="0"/>
              <a:cs typeface="Arial" pitchFamily="34" charset="0"/>
            </a:endParaRPr>
          </a:p>
        </p:txBody>
      </p:sp>
      <p:sp>
        <p:nvSpPr>
          <p:cNvPr id="30" name="Rectangle 2"/>
          <p:cNvSpPr txBox="1">
            <a:spLocks noChangeArrowheads="1"/>
          </p:cNvSpPr>
          <p:nvPr/>
        </p:nvSpPr>
        <p:spPr bwMode="auto">
          <a:xfrm>
            <a:off x="165366" y="681540"/>
            <a:ext cx="3650550" cy="351039"/>
          </a:xfrm>
          <a:prstGeom prst="rect">
            <a:avLst/>
          </a:prstGeom>
          <a:solidFill>
            <a:srgbClr val="FFFFFF"/>
          </a:solidFill>
          <a:ln>
            <a:noFill/>
            <a:miter lim="800000"/>
            <a:headEnd/>
            <a:tailEnd/>
          </a:ln>
        </p:spPr>
        <p:txBody>
          <a:bodyPr lIns="68580" tIns="34290" rIns="68580" bIns="34290"/>
          <a:lstStyle/>
          <a:p>
            <a:pPr>
              <a:defRPr/>
            </a:pPr>
            <a:r>
              <a:rPr lang="de-DE" sz="1400" b="1" kern="0" dirty="0" err="1">
                <a:latin typeface="Arial" pitchFamily="34" charset="0"/>
                <a:ea typeface="+mj-ea"/>
                <a:cs typeface="Arial" pitchFamily="34" charset="0"/>
              </a:rPr>
              <a:t>Active</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and</a:t>
            </a:r>
            <a:r>
              <a:rPr lang="de-DE" sz="1400" b="1" kern="0" dirty="0">
                <a:latin typeface="Arial" pitchFamily="34" charset="0"/>
                <a:ea typeface="+mj-ea"/>
                <a:cs typeface="Arial" pitchFamily="34" charset="0"/>
              </a:rPr>
              <a:t> passive </a:t>
            </a:r>
            <a:r>
              <a:rPr lang="de-DE" sz="1400" b="1" kern="0" dirty="0" err="1">
                <a:latin typeface="Arial" pitchFamily="34" charset="0"/>
                <a:ea typeface="+mj-ea"/>
                <a:cs typeface="Arial" pitchFamily="34" charset="0"/>
              </a:rPr>
              <a:t>pressure</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control</a:t>
            </a:r>
            <a:endParaRPr lang="de-DE" sz="1400" b="1" kern="0" dirty="0">
              <a:latin typeface="Arial" pitchFamily="34" charset="0"/>
              <a:ea typeface="+mj-ea"/>
              <a:cs typeface="Arial" pitchFamily="34" charset="0"/>
            </a:endParaRPr>
          </a:p>
        </p:txBody>
      </p:sp>
    </p:spTree>
    <p:extLst>
      <p:ext uri="{BB962C8B-B14F-4D97-AF65-F5344CB8AC3E}">
        <p14:creationId xmlns:p14="http://schemas.microsoft.com/office/powerpoint/2010/main" val="46451554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a:defRPr/>
            </a:pPr>
            <a:fld id="{B5993FCA-A286-421D-99E2-ABDAEFB4D371}" type="slidenum">
              <a:rPr lang="en-US" smtClean="0"/>
              <a:pPr>
                <a:defRPr/>
              </a:pPr>
              <a:t>42</a:t>
            </a:fld>
            <a:endParaRPr lang="en-US"/>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372" y="4494249"/>
            <a:ext cx="1080120" cy="434337"/>
          </a:xfrm>
          <a:prstGeom prst="rect">
            <a:avLst/>
          </a:prstGeom>
        </p:spPr>
      </p:pic>
      <p:grpSp>
        <p:nvGrpSpPr>
          <p:cNvPr id="2" name="Gruppieren 1"/>
          <p:cNvGrpSpPr/>
          <p:nvPr/>
        </p:nvGrpSpPr>
        <p:grpSpPr>
          <a:xfrm>
            <a:off x="272848" y="970530"/>
            <a:ext cx="8079573" cy="3707454"/>
            <a:chOff x="263525" y="605473"/>
            <a:chExt cx="9568377" cy="4114806"/>
          </a:xfrm>
        </p:grpSpPr>
        <p:pic>
          <p:nvPicPr>
            <p:cNvPr id="30" name="Picture 2" descr="C:\Schulung\RDA-Tagung\Skizzen Präsentation\Prinzip_Treppenhaus_RDA_Aktive_Druckregelung_ative_ geregelte_Abströmschacht_über_Ventilat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525" y="1350679"/>
              <a:ext cx="3752851" cy="33696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platzhalter 2"/>
            <p:cNvSpPr txBox="1">
              <a:spLocks/>
            </p:cNvSpPr>
            <p:nvPr/>
          </p:nvSpPr>
          <p:spPr>
            <a:xfrm>
              <a:off x="5189538" y="1532504"/>
              <a:ext cx="4642364" cy="1875346"/>
            </a:xfrm>
            <a:prstGeom prst="rect">
              <a:avLst/>
            </a:prstGeom>
          </p:spPr>
          <p:txBody>
            <a:bodyPr wrap="square">
              <a:spAutoFit/>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defTabSz="685800">
                <a:spcAft>
                  <a:spcPts val="600"/>
                </a:spcAft>
                <a:buClr>
                  <a:srgbClr val="FAC607"/>
                </a:buClr>
                <a:buFont typeface="Wingdings" panose="05000000000000000000" pitchFamily="2" charset="2"/>
                <a:buChar char="§"/>
              </a:pPr>
              <a:endParaRPr lang="de-DE" sz="900" dirty="0">
                <a:latin typeface="Arial" charset="0"/>
                <a:ea typeface="Arial" charset="0"/>
                <a:cs typeface="Arial" charset="0"/>
              </a:endParaRP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Axial or radial fans (F300) can be used</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Typical sizes (18,000 m³/h - 25,000 m³/h, up to 500 Pa total pressure)</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Fan speed control with frequency converter</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Use fan with 4-pole drive (lower max. speed, low noise)</a:t>
              </a:r>
              <a:endParaRPr lang="de-DE" sz="1100" dirty="0">
                <a:latin typeface="Arial" charset="0"/>
                <a:ea typeface="Arial" charset="0"/>
                <a:cs typeface="Arial" charset="0"/>
              </a:endParaRPr>
            </a:p>
          </p:txBody>
        </p:sp>
        <p:pic>
          <p:nvPicPr>
            <p:cNvPr id="32" name="Picture 2" descr="C:\Schulung\RDA-Tagung\Unterlagen Helios\BDV_seitl_li_rg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2119" y="1532504"/>
              <a:ext cx="1360761" cy="1200997"/>
            </a:xfrm>
            <a:prstGeom prst="rect">
              <a:avLst/>
            </a:prstGeom>
            <a:noFill/>
            <a:extLst>
              <a:ext uri="{909E8E84-426E-40DD-AFC4-6F175D3DCCD1}">
                <a14:hiddenFill xmlns:a14="http://schemas.microsoft.com/office/drawing/2010/main">
                  <a:solidFill>
                    <a:srgbClr val="FFFFFF"/>
                  </a:solidFill>
                </a14:hiddenFill>
              </a:ext>
            </a:extLst>
          </p:spPr>
        </p:pic>
        <p:sp>
          <p:nvSpPr>
            <p:cNvPr id="33" name="Textfeld 32"/>
            <p:cNvSpPr txBox="1"/>
            <p:nvPr/>
          </p:nvSpPr>
          <p:spPr>
            <a:xfrm>
              <a:off x="263525" y="605473"/>
              <a:ext cx="3550360" cy="307434"/>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Active controlled exhaust shaft via fan</a:t>
              </a:r>
              <a:endParaRPr lang="de-DE" sz="1200" b="1" dirty="0">
                <a:latin typeface="Arial" panose="020B0604020202020204" pitchFamily="34" charset="0"/>
                <a:cs typeface="Arial" panose="020B0604020202020204" pitchFamily="34" charset="0"/>
              </a:endParaRPr>
            </a:p>
          </p:txBody>
        </p:sp>
        <p:sp>
          <p:nvSpPr>
            <p:cNvPr id="34" name="Textfeld 33"/>
            <p:cNvSpPr txBox="1"/>
            <p:nvPr/>
          </p:nvSpPr>
          <p:spPr>
            <a:xfrm>
              <a:off x="2490604" y="1650799"/>
              <a:ext cx="319309" cy="204956"/>
            </a:xfrm>
            <a:prstGeom prst="rect">
              <a:avLst/>
            </a:prstGeom>
            <a:noFill/>
            <a:ln w="12700">
              <a:solidFill>
                <a:srgbClr val="00B0F0"/>
              </a:solidFill>
            </a:ln>
          </p:spPr>
          <p:txBody>
            <a:bodyPr wrap="none" rtlCol="0">
              <a:spAutoFit/>
            </a:bodyPr>
            <a:lstStyle/>
            <a:p>
              <a:r>
                <a:rPr lang="de-DE" sz="600" b="1" dirty="0"/>
                <a:t>FU</a:t>
              </a:r>
            </a:p>
          </p:txBody>
        </p:sp>
        <p:pic>
          <p:nvPicPr>
            <p:cNvPr id="35" name="Picture 4" descr="IMG_6128_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2453" y="2877670"/>
              <a:ext cx="481889" cy="1258291"/>
            </a:xfrm>
            <a:prstGeom prst="rect">
              <a:avLst/>
            </a:prstGeom>
            <a:noFill/>
            <a:ln w="25400">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Pfeil nach links 35"/>
            <p:cNvSpPr/>
            <p:nvPr/>
          </p:nvSpPr>
          <p:spPr>
            <a:xfrm>
              <a:off x="3947077" y="4002380"/>
              <a:ext cx="296117"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7" name="Pfeil nach links 36"/>
            <p:cNvSpPr/>
            <p:nvPr/>
          </p:nvSpPr>
          <p:spPr>
            <a:xfrm>
              <a:off x="2711131" y="4336401"/>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8" name="Pfeil nach links 37"/>
            <p:cNvSpPr/>
            <p:nvPr/>
          </p:nvSpPr>
          <p:spPr>
            <a:xfrm>
              <a:off x="1505452" y="4339074"/>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9" name="Pfeil nach links 38"/>
            <p:cNvSpPr/>
            <p:nvPr/>
          </p:nvSpPr>
          <p:spPr>
            <a:xfrm rot="5400000">
              <a:off x="981693" y="4228441"/>
              <a:ext cx="13613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0" name="Pfeil nach links 39"/>
            <p:cNvSpPr/>
            <p:nvPr/>
          </p:nvSpPr>
          <p:spPr>
            <a:xfrm rot="5400000">
              <a:off x="981691" y="3248841"/>
              <a:ext cx="13613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1" name="Pfeil nach links 40"/>
            <p:cNvSpPr/>
            <p:nvPr/>
          </p:nvSpPr>
          <p:spPr>
            <a:xfrm rot="5400000">
              <a:off x="1368375" y="1743199"/>
              <a:ext cx="13613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2" name="Pfeil nach links 41"/>
            <p:cNvSpPr/>
            <p:nvPr/>
          </p:nvSpPr>
          <p:spPr>
            <a:xfrm rot="10800000">
              <a:off x="1034697" y="3450768"/>
              <a:ext cx="19520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3" name="Pfeil nach links 42"/>
            <p:cNvSpPr/>
            <p:nvPr/>
          </p:nvSpPr>
          <p:spPr>
            <a:xfrm rot="10800000">
              <a:off x="1034697" y="3017968"/>
              <a:ext cx="19520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4" name="Pfeil nach links 43"/>
            <p:cNvSpPr/>
            <p:nvPr/>
          </p:nvSpPr>
          <p:spPr>
            <a:xfrm rot="10800000">
              <a:off x="1031489" y="4504271"/>
              <a:ext cx="19520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5" name="Pfeil nach links 44"/>
            <p:cNvSpPr/>
            <p:nvPr/>
          </p:nvSpPr>
          <p:spPr>
            <a:xfrm rot="5400000">
              <a:off x="1437387" y="3761538"/>
              <a:ext cx="13613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6" name="Pfeil nach links 45"/>
            <p:cNvSpPr/>
            <p:nvPr/>
          </p:nvSpPr>
          <p:spPr>
            <a:xfrm rot="5400000">
              <a:off x="1437387" y="2571732"/>
              <a:ext cx="13613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7" name="Pfeil nach links 46"/>
            <p:cNvSpPr/>
            <p:nvPr/>
          </p:nvSpPr>
          <p:spPr>
            <a:xfrm rot="10800000">
              <a:off x="1031489" y="2571732"/>
              <a:ext cx="19520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8" name="Pfeil nach links 47"/>
            <p:cNvSpPr/>
            <p:nvPr/>
          </p:nvSpPr>
          <p:spPr>
            <a:xfrm rot="10800000">
              <a:off x="1585478" y="3089080"/>
              <a:ext cx="19520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9" name="Pfeil nach links 48"/>
            <p:cNvSpPr/>
            <p:nvPr/>
          </p:nvSpPr>
          <p:spPr>
            <a:xfrm rot="9931556">
              <a:off x="1944671" y="3072144"/>
              <a:ext cx="315393" cy="57259"/>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0" name="Pfeil nach links 49"/>
            <p:cNvSpPr/>
            <p:nvPr/>
          </p:nvSpPr>
          <p:spPr>
            <a:xfrm rot="5400000">
              <a:off x="2266037" y="1430044"/>
              <a:ext cx="13613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
        <p:nvSpPr>
          <p:cNvPr id="27" name="Rectangle 2"/>
          <p:cNvSpPr txBox="1">
            <a:spLocks noChangeArrowheads="1"/>
          </p:cNvSpPr>
          <p:nvPr/>
        </p:nvSpPr>
        <p:spPr bwMode="auto">
          <a:xfrm>
            <a:off x="165366" y="681540"/>
            <a:ext cx="3650550" cy="351039"/>
          </a:xfrm>
          <a:prstGeom prst="rect">
            <a:avLst/>
          </a:prstGeom>
          <a:solidFill>
            <a:srgbClr val="FFFFFF"/>
          </a:solidFill>
          <a:ln>
            <a:noFill/>
            <a:miter lim="800000"/>
            <a:headEnd/>
            <a:tailEnd/>
          </a:ln>
        </p:spPr>
        <p:txBody>
          <a:bodyPr lIns="68580" tIns="34290" rIns="68580" bIns="34290"/>
          <a:lstStyle/>
          <a:p>
            <a:pPr>
              <a:defRPr/>
            </a:pPr>
            <a:r>
              <a:rPr lang="de-DE" sz="1400" b="1" kern="0" dirty="0" err="1">
                <a:latin typeface="Arial" pitchFamily="34" charset="0"/>
                <a:ea typeface="+mj-ea"/>
                <a:cs typeface="Arial" pitchFamily="34" charset="0"/>
              </a:rPr>
              <a:t>Active</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and</a:t>
            </a:r>
            <a:r>
              <a:rPr lang="de-DE" sz="1400" b="1" kern="0" dirty="0">
                <a:latin typeface="Arial" pitchFamily="34" charset="0"/>
                <a:ea typeface="+mj-ea"/>
                <a:cs typeface="Arial" pitchFamily="34" charset="0"/>
              </a:rPr>
              <a:t> passive </a:t>
            </a:r>
            <a:r>
              <a:rPr lang="de-DE" sz="1400" b="1" kern="0" dirty="0" err="1">
                <a:latin typeface="Arial" pitchFamily="34" charset="0"/>
                <a:ea typeface="+mj-ea"/>
                <a:cs typeface="Arial" pitchFamily="34" charset="0"/>
              </a:rPr>
              <a:t>pressure</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control</a:t>
            </a:r>
            <a:endParaRPr lang="de-DE" sz="1400" b="1" kern="0" dirty="0">
              <a:latin typeface="Arial" pitchFamily="34" charset="0"/>
              <a:ea typeface="+mj-ea"/>
              <a:cs typeface="Arial" pitchFamily="34" charset="0"/>
            </a:endParaRPr>
          </a:p>
        </p:txBody>
      </p:sp>
    </p:spTree>
    <p:extLst>
      <p:ext uri="{BB962C8B-B14F-4D97-AF65-F5344CB8AC3E}">
        <p14:creationId xmlns:p14="http://schemas.microsoft.com/office/powerpoint/2010/main" val="100780015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a:defRPr/>
            </a:pPr>
            <a:fld id="{B5993FCA-A286-421D-99E2-ABDAEFB4D371}" type="slidenum">
              <a:rPr lang="en-US" smtClean="0"/>
              <a:pPr>
                <a:defRPr/>
              </a:pPr>
              <a:t>43</a:t>
            </a:fld>
            <a:endParaRPr lang="en-US"/>
          </a:p>
        </p:txBody>
      </p:sp>
      <p:grpSp>
        <p:nvGrpSpPr>
          <p:cNvPr id="3" name="Gruppieren 2"/>
          <p:cNvGrpSpPr/>
          <p:nvPr/>
        </p:nvGrpSpPr>
        <p:grpSpPr>
          <a:xfrm>
            <a:off x="275477" y="995808"/>
            <a:ext cx="8292967" cy="3682176"/>
            <a:chOff x="263525" y="605473"/>
            <a:chExt cx="10048687" cy="4093527"/>
          </a:xfrm>
        </p:grpSpPr>
        <p:sp>
          <p:nvSpPr>
            <p:cNvPr id="27" name="Textplatzhalter 2"/>
            <p:cNvSpPr txBox="1">
              <a:spLocks/>
            </p:cNvSpPr>
            <p:nvPr/>
          </p:nvSpPr>
          <p:spPr>
            <a:xfrm>
              <a:off x="5189539" y="1877501"/>
              <a:ext cx="5122673" cy="1912672"/>
            </a:xfrm>
            <a:prstGeom prst="rect">
              <a:avLst/>
            </a:prstGeom>
          </p:spPr>
          <p:txBody>
            <a:bodyPr wrap="square">
              <a:spAutoFit/>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Precision pressure control damper as main flow and bypass damper</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Very fast and precise control processes possible</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Fan control via frequency converter not required</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Required for use in high-rise buildings &gt; 20 </a:t>
              </a:r>
              <a:r>
                <a:rPr lang="en-US" sz="1100" dirty="0" err="1">
                  <a:latin typeface="Arial" charset="0"/>
                  <a:ea typeface="Arial" charset="0"/>
                  <a:cs typeface="Arial" charset="0"/>
                </a:rPr>
                <a:t>storeys</a:t>
              </a:r>
              <a:endParaRPr lang="en-US" sz="1100" dirty="0">
                <a:latin typeface="Arial" charset="0"/>
                <a:ea typeface="Arial" charset="0"/>
                <a:cs typeface="Arial" charset="0"/>
              </a:endParaRP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Pressure control as a function of outdoor temperature and fire projectile position</a:t>
              </a:r>
              <a:endParaRPr lang="de-DE" sz="1100" dirty="0">
                <a:latin typeface="Arial" charset="0"/>
                <a:ea typeface="Arial" charset="0"/>
                <a:cs typeface="Arial" charset="0"/>
              </a:endParaRPr>
            </a:p>
          </p:txBody>
        </p:sp>
        <p:pic>
          <p:nvPicPr>
            <p:cNvPr id="28" name="Picture 2" descr="C:\Schulung\RDA-Tagung\Skizzen Präsentation\Prinzip_Treppenhaus_RDA_Aktive_geregelte_Abströmschacht_über Hauptstrom- und_Bypassklapp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938" y="1329400"/>
              <a:ext cx="3752866" cy="33696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feld 28"/>
            <p:cNvSpPr txBox="1"/>
            <p:nvPr/>
          </p:nvSpPr>
          <p:spPr>
            <a:xfrm>
              <a:off x="263525" y="605473"/>
              <a:ext cx="8609014" cy="307944"/>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Active controlled shaft via main flow and bypass damper</a:t>
              </a:r>
              <a:endParaRPr lang="de-DE" sz="1200" b="1" dirty="0">
                <a:latin typeface="Arial" panose="020B0604020202020204" pitchFamily="34" charset="0"/>
                <a:cs typeface="Arial" panose="020B0604020202020204" pitchFamily="34" charset="0"/>
              </a:endParaRPr>
            </a:p>
          </p:txBody>
        </p:sp>
        <p:pic>
          <p:nvPicPr>
            <p:cNvPr id="5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7925" y="2138893"/>
              <a:ext cx="1471614" cy="1448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Pfeil nach links 51"/>
            <p:cNvSpPr/>
            <p:nvPr/>
          </p:nvSpPr>
          <p:spPr>
            <a:xfrm>
              <a:off x="4056752" y="3984573"/>
              <a:ext cx="296117"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3" name="Pfeil nach links 52"/>
            <p:cNvSpPr/>
            <p:nvPr/>
          </p:nvSpPr>
          <p:spPr>
            <a:xfrm>
              <a:off x="2820806" y="4318594"/>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4" name="Pfeil nach links 53"/>
            <p:cNvSpPr/>
            <p:nvPr/>
          </p:nvSpPr>
          <p:spPr>
            <a:xfrm>
              <a:off x="1615127" y="4321267"/>
              <a:ext cx="272261" cy="138023"/>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5" name="Pfeil nach links 54"/>
            <p:cNvSpPr/>
            <p:nvPr/>
          </p:nvSpPr>
          <p:spPr>
            <a:xfrm rot="5400000">
              <a:off x="1091368" y="4210634"/>
              <a:ext cx="13613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6" name="Pfeil nach links 55"/>
            <p:cNvSpPr/>
            <p:nvPr/>
          </p:nvSpPr>
          <p:spPr>
            <a:xfrm rot="5400000">
              <a:off x="1091366" y="3231034"/>
              <a:ext cx="13613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7" name="Pfeil nach links 56"/>
            <p:cNvSpPr/>
            <p:nvPr/>
          </p:nvSpPr>
          <p:spPr>
            <a:xfrm rot="5400000">
              <a:off x="1478050" y="1725392"/>
              <a:ext cx="13613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8" name="Pfeil nach links 57"/>
            <p:cNvSpPr/>
            <p:nvPr/>
          </p:nvSpPr>
          <p:spPr>
            <a:xfrm rot="10800000">
              <a:off x="1144372" y="3432961"/>
              <a:ext cx="19520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9" name="Pfeil nach links 58"/>
            <p:cNvSpPr/>
            <p:nvPr/>
          </p:nvSpPr>
          <p:spPr>
            <a:xfrm rot="10800000">
              <a:off x="1144372" y="3000161"/>
              <a:ext cx="19520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0" name="Pfeil nach links 59"/>
            <p:cNvSpPr/>
            <p:nvPr/>
          </p:nvSpPr>
          <p:spPr>
            <a:xfrm rot="10800000">
              <a:off x="1141164" y="4486464"/>
              <a:ext cx="19520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1" name="Pfeil nach links 60"/>
            <p:cNvSpPr/>
            <p:nvPr/>
          </p:nvSpPr>
          <p:spPr>
            <a:xfrm rot="5400000">
              <a:off x="1547062" y="3743731"/>
              <a:ext cx="13613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2" name="Pfeil nach links 61"/>
            <p:cNvSpPr/>
            <p:nvPr/>
          </p:nvSpPr>
          <p:spPr>
            <a:xfrm rot="5400000">
              <a:off x="1547062" y="2553925"/>
              <a:ext cx="13613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3" name="Pfeil nach links 62"/>
            <p:cNvSpPr/>
            <p:nvPr/>
          </p:nvSpPr>
          <p:spPr>
            <a:xfrm rot="10800000">
              <a:off x="1141164" y="2553925"/>
              <a:ext cx="19520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4" name="Pfeil nach links 63"/>
            <p:cNvSpPr/>
            <p:nvPr/>
          </p:nvSpPr>
          <p:spPr>
            <a:xfrm rot="10800000">
              <a:off x="1695153" y="3071273"/>
              <a:ext cx="19520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5" name="Pfeil nach links 64"/>
            <p:cNvSpPr/>
            <p:nvPr/>
          </p:nvSpPr>
          <p:spPr>
            <a:xfrm rot="9931556">
              <a:off x="2054346" y="3054337"/>
              <a:ext cx="315393" cy="57259"/>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6" name="Pfeil nach links 65"/>
            <p:cNvSpPr/>
            <p:nvPr/>
          </p:nvSpPr>
          <p:spPr>
            <a:xfrm rot="5400000">
              <a:off x="2376212" y="1214825"/>
              <a:ext cx="13613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7" name="Pfeil nach links 66"/>
            <p:cNvSpPr/>
            <p:nvPr/>
          </p:nvSpPr>
          <p:spPr>
            <a:xfrm rot="10800000">
              <a:off x="2069613" y="1725391"/>
              <a:ext cx="136130" cy="69011"/>
            </a:xfrm>
            <a:prstGeom prst="lef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8" name="Textfeld 67"/>
            <p:cNvSpPr txBox="1"/>
            <p:nvPr/>
          </p:nvSpPr>
          <p:spPr>
            <a:xfrm>
              <a:off x="587153" y="1195122"/>
              <a:ext cx="992943" cy="256619"/>
            </a:xfrm>
            <a:prstGeom prst="rect">
              <a:avLst/>
            </a:prstGeom>
            <a:noFill/>
          </p:spPr>
          <p:txBody>
            <a:bodyPr wrap="none" rtlCol="0">
              <a:spAutoFit/>
            </a:bodyPr>
            <a:lstStyle/>
            <a:p>
              <a:r>
                <a:rPr lang="de-DE" sz="900" dirty="0" err="1"/>
                <a:t>Bypassklappe</a:t>
              </a:r>
              <a:endParaRPr lang="de-DE" sz="900" dirty="0"/>
            </a:p>
          </p:txBody>
        </p:sp>
        <p:sp>
          <p:nvSpPr>
            <p:cNvPr id="69" name="Textfeld 68"/>
            <p:cNvSpPr txBox="1"/>
            <p:nvPr/>
          </p:nvSpPr>
          <p:spPr>
            <a:xfrm>
              <a:off x="3112054" y="1317396"/>
              <a:ext cx="1288185" cy="256619"/>
            </a:xfrm>
            <a:prstGeom prst="rect">
              <a:avLst/>
            </a:prstGeom>
            <a:noFill/>
          </p:spPr>
          <p:txBody>
            <a:bodyPr wrap="none" rtlCol="0">
              <a:spAutoFit/>
            </a:bodyPr>
            <a:lstStyle/>
            <a:p>
              <a:r>
                <a:rPr lang="de-DE" sz="900" dirty="0"/>
                <a:t>Hauptstromklappe</a:t>
              </a:r>
            </a:p>
          </p:txBody>
        </p:sp>
        <p:cxnSp>
          <p:nvCxnSpPr>
            <p:cNvPr id="70" name="Gerade Verbindung mit Pfeil 69"/>
            <p:cNvCxnSpPr/>
            <p:nvPr/>
          </p:nvCxnSpPr>
          <p:spPr>
            <a:xfrm>
              <a:off x="1615127" y="1379642"/>
              <a:ext cx="535293" cy="31219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1" name="Gerade Verbindung mit Pfeil 70"/>
            <p:cNvCxnSpPr/>
            <p:nvPr/>
          </p:nvCxnSpPr>
          <p:spPr>
            <a:xfrm flipH="1">
              <a:off x="2596896" y="1472120"/>
              <a:ext cx="572535" cy="32228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pic>
        <p:nvPicPr>
          <p:cNvPr id="72" name="Grafik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0372" y="4494249"/>
            <a:ext cx="1080120" cy="434337"/>
          </a:xfrm>
          <a:prstGeom prst="rect">
            <a:avLst/>
          </a:prstGeom>
        </p:spPr>
      </p:pic>
      <p:sp>
        <p:nvSpPr>
          <p:cNvPr id="30" name="Rectangle 2"/>
          <p:cNvSpPr txBox="1">
            <a:spLocks noChangeArrowheads="1"/>
          </p:cNvSpPr>
          <p:nvPr/>
        </p:nvSpPr>
        <p:spPr bwMode="auto">
          <a:xfrm>
            <a:off x="165366" y="681540"/>
            <a:ext cx="3650550" cy="351039"/>
          </a:xfrm>
          <a:prstGeom prst="rect">
            <a:avLst/>
          </a:prstGeom>
          <a:solidFill>
            <a:srgbClr val="FFFFFF"/>
          </a:solidFill>
          <a:ln>
            <a:noFill/>
            <a:miter lim="800000"/>
            <a:headEnd/>
            <a:tailEnd/>
          </a:ln>
        </p:spPr>
        <p:txBody>
          <a:bodyPr lIns="68580" tIns="34290" rIns="68580" bIns="34290"/>
          <a:lstStyle/>
          <a:p>
            <a:pPr>
              <a:defRPr/>
            </a:pPr>
            <a:r>
              <a:rPr lang="de-DE" sz="1400" b="1" kern="0" dirty="0" err="1">
                <a:latin typeface="Arial" pitchFamily="34" charset="0"/>
                <a:ea typeface="+mj-ea"/>
                <a:cs typeface="Arial" pitchFamily="34" charset="0"/>
              </a:rPr>
              <a:t>Active</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and</a:t>
            </a:r>
            <a:r>
              <a:rPr lang="de-DE" sz="1400" b="1" kern="0" dirty="0">
                <a:latin typeface="Arial" pitchFamily="34" charset="0"/>
                <a:ea typeface="+mj-ea"/>
                <a:cs typeface="Arial" pitchFamily="34" charset="0"/>
              </a:rPr>
              <a:t> passive </a:t>
            </a:r>
            <a:r>
              <a:rPr lang="de-DE" sz="1400" b="1" kern="0" dirty="0" err="1">
                <a:latin typeface="Arial" pitchFamily="34" charset="0"/>
                <a:ea typeface="+mj-ea"/>
                <a:cs typeface="Arial" pitchFamily="34" charset="0"/>
              </a:rPr>
              <a:t>pressure</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control</a:t>
            </a:r>
            <a:endParaRPr lang="de-DE" sz="1400" b="1" kern="0" dirty="0">
              <a:latin typeface="Arial" pitchFamily="34" charset="0"/>
              <a:ea typeface="+mj-ea"/>
              <a:cs typeface="Arial" pitchFamily="34" charset="0"/>
            </a:endParaRPr>
          </a:p>
        </p:txBody>
      </p:sp>
    </p:spTree>
    <p:extLst>
      <p:ext uri="{BB962C8B-B14F-4D97-AF65-F5344CB8AC3E}">
        <p14:creationId xmlns:p14="http://schemas.microsoft.com/office/powerpoint/2010/main" val="2272417554"/>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a:defRPr/>
            </a:pPr>
            <a:fld id="{B5993FCA-A286-421D-99E2-ABDAEFB4D371}" type="slidenum">
              <a:rPr lang="en-US" smtClean="0"/>
              <a:pPr>
                <a:defRPr/>
              </a:pPr>
              <a:t>44</a:t>
            </a:fld>
            <a:endParaRPr lang="en-US"/>
          </a:p>
        </p:txBody>
      </p:sp>
      <p:sp>
        <p:nvSpPr>
          <p:cNvPr id="5" name="Rectangle 2"/>
          <p:cNvSpPr txBox="1">
            <a:spLocks noChangeArrowheads="1"/>
          </p:cNvSpPr>
          <p:nvPr/>
        </p:nvSpPr>
        <p:spPr bwMode="auto">
          <a:xfrm>
            <a:off x="165366" y="681540"/>
            <a:ext cx="3650550" cy="351039"/>
          </a:xfrm>
          <a:prstGeom prst="rect">
            <a:avLst/>
          </a:prstGeom>
          <a:solidFill>
            <a:srgbClr val="FFFFFF"/>
          </a:solidFill>
          <a:ln>
            <a:noFill/>
            <a:miter lim="800000"/>
            <a:headEnd/>
            <a:tailEnd/>
          </a:ln>
        </p:spPr>
        <p:txBody>
          <a:bodyPr lIns="68580" tIns="34290" rIns="68580" bIns="34290"/>
          <a:lstStyle/>
          <a:p>
            <a:pPr>
              <a:defRPr/>
            </a:pPr>
            <a:r>
              <a:rPr lang="de-DE" sz="1400" b="1" kern="0" dirty="0" err="1">
                <a:latin typeface="Arial" pitchFamily="34" charset="0"/>
                <a:ea typeface="+mj-ea"/>
                <a:cs typeface="Arial" pitchFamily="34" charset="0"/>
              </a:rPr>
              <a:t>Functional</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safety</a:t>
            </a:r>
            <a:endParaRPr lang="de-DE" sz="1400" b="1" kern="0" dirty="0">
              <a:latin typeface="Arial" pitchFamily="34" charset="0"/>
              <a:ea typeface="+mj-ea"/>
              <a:cs typeface="Arial" pitchFamily="34" charset="0"/>
            </a:endParaRP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372" y="4494249"/>
            <a:ext cx="1080120" cy="434337"/>
          </a:xfrm>
          <a:prstGeom prst="rect">
            <a:avLst/>
          </a:prstGeom>
        </p:spPr>
      </p:pic>
      <p:sp>
        <p:nvSpPr>
          <p:cNvPr id="28" name="Textplatzhalter 2"/>
          <p:cNvSpPr txBox="1">
            <a:spLocks/>
          </p:cNvSpPr>
          <p:nvPr/>
        </p:nvSpPr>
        <p:spPr>
          <a:xfrm>
            <a:off x="428673" y="1748376"/>
            <a:ext cx="3499221" cy="1248034"/>
          </a:xfrm>
          <a:prstGeom prst="rect">
            <a:avLst/>
          </a:prstGeom>
        </p:spPr>
        <p:txBody>
          <a:bodyPr wrap="square" lIns="68580" tIns="34290" rIns="68580" bIns="34290">
            <a:spAutoFit/>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High availability of the system</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Self-monitoring</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Checking and reporting of system status</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Automated functions that ensure the operational capability of the system</a:t>
            </a:r>
            <a:endParaRPr lang="de-DE" sz="900" dirty="0">
              <a:latin typeface="Arial" charset="0"/>
              <a:ea typeface="Arial" charset="0"/>
              <a:cs typeface="Arial" charset="0"/>
            </a:endParaRPr>
          </a:p>
        </p:txBody>
      </p:sp>
      <p:grpSp>
        <p:nvGrpSpPr>
          <p:cNvPr id="7" name="Gruppieren 6"/>
          <p:cNvGrpSpPr/>
          <p:nvPr/>
        </p:nvGrpSpPr>
        <p:grpSpPr>
          <a:xfrm>
            <a:off x="3927895" y="990676"/>
            <a:ext cx="4532537" cy="3201254"/>
            <a:chOff x="3142801" y="1088340"/>
            <a:chExt cx="5536198" cy="3858434"/>
          </a:xfrm>
        </p:grpSpPr>
        <p:pic>
          <p:nvPicPr>
            <p:cNvPr id="51" name="Grafik 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8840" y="1983047"/>
              <a:ext cx="2512901" cy="2520000"/>
            </a:xfrm>
            <a:prstGeom prst="rect">
              <a:avLst/>
            </a:prstGeom>
          </p:spPr>
        </p:pic>
        <p:sp>
          <p:nvSpPr>
            <p:cNvPr id="52" name="Textfeld 51"/>
            <p:cNvSpPr txBox="1"/>
            <p:nvPr/>
          </p:nvSpPr>
          <p:spPr>
            <a:xfrm>
              <a:off x="5365165" y="3701675"/>
              <a:ext cx="1292754" cy="278219"/>
            </a:xfrm>
            <a:prstGeom prst="rect">
              <a:avLst/>
            </a:prstGeom>
            <a:noFill/>
            <a:ln>
              <a:solidFill>
                <a:srgbClr val="FF0000"/>
              </a:solidFill>
            </a:ln>
          </p:spPr>
          <p:txBody>
            <a:bodyPr wrap="square" rtlCol="0">
              <a:spAutoFit/>
            </a:bodyPr>
            <a:lstStyle/>
            <a:p>
              <a:r>
                <a:rPr lang="de-DE" sz="900" dirty="0">
                  <a:latin typeface="Arial" panose="020B0604020202020204" pitchFamily="34" charset="0"/>
                  <a:cs typeface="Arial" panose="020B0604020202020204" pitchFamily="34" charset="0"/>
                </a:rPr>
                <a:t>SPS Control Unit</a:t>
              </a:r>
            </a:p>
          </p:txBody>
        </p:sp>
        <p:pic>
          <p:nvPicPr>
            <p:cNvPr id="53"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0395" y="1088340"/>
              <a:ext cx="46672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Line 32"/>
            <p:cNvSpPr>
              <a:spLocks noChangeShapeType="1"/>
            </p:cNvSpPr>
            <p:nvPr/>
          </p:nvSpPr>
          <p:spPr bwMode="auto">
            <a:xfrm flipH="1">
              <a:off x="4860454" y="3891052"/>
              <a:ext cx="335664" cy="330111"/>
            </a:xfrm>
            <a:prstGeom prst="line">
              <a:avLst/>
            </a:prstGeom>
            <a:noFill/>
            <a:ln w="9525">
              <a:solidFill>
                <a:schemeClr val="tx1">
                  <a:lumMod val="50000"/>
                  <a:lumOff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ln>
                  <a:solidFill>
                    <a:schemeClr val="tx1">
                      <a:lumMod val="50000"/>
                      <a:lumOff val="50000"/>
                    </a:schemeClr>
                  </a:solidFill>
                </a:ln>
              </a:endParaRPr>
            </a:p>
          </p:txBody>
        </p:sp>
        <p:sp>
          <p:nvSpPr>
            <p:cNvPr id="55" name="Line 33"/>
            <p:cNvSpPr>
              <a:spLocks noChangeShapeType="1"/>
            </p:cNvSpPr>
            <p:nvPr/>
          </p:nvSpPr>
          <p:spPr bwMode="auto">
            <a:xfrm flipH="1" flipV="1">
              <a:off x="4453722" y="2182019"/>
              <a:ext cx="515661" cy="238124"/>
            </a:xfrm>
            <a:prstGeom prst="line">
              <a:avLst/>
            </a:prstGeom>
            <a:noFill/>
            <a:ln w="9525">
              <a:solidFill>
                <a:schemeClr val="tx1">
                  <a:lumMod val="50000"/>
                  <a:lumOff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ln>
                  <a:solidFill>
                    <a:schemeClr val="tx1">
                      <a:lumMod val="50000"/>
                      <a:lumOff val="50000"/>
                    </a:schemeClr>
                  </a:solidFill>
                </a:ln>
              </a:endParaRPr>
            </a:p>
          </p:txBody>
        </p:sp>
        <p:sp>
          <p:nvSpPr>
            <p:cNvPr id="56" name="Line 34"/>
            <p:cNvSpPr>
              <a:spLocks noChangeShapeType="1"/>
            </p:cNvSpPr>
            <p:nvPr/>
          </p:nvSpPr>
          <p:spPr bwMode="auto">
            <a:xfrm flipH="1" flipV="1">
              <a:off x="5109222" y="1874817"/>
              <a:ext cx="255943" cy="227149"/>
            </a:xfrm>
            <a:prstGeom prst="line">
              <a:avLst/>
            </a:prstGeom>
            <a:noFill/>
            <a:ln w="9525">
              <a:solidFill>
                <a:schemeClr val="tx1">
                  <a:lumMod val="50000"/>
                  <a:lumOff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ln>
                  <a:solidFill>
                    <a:schemeClr val="tx1">
                      <a:lumMod val="50000"/>
                      <a:lumOff val="50000"/>
                    </a:schemeClr>
                  </a:solidFill>
                </a:ln>
              </a:endParaRPr>
            </a:p>
          </p:txBody>
        </p:sp>
        <p:sp>
          <p:nvSpPr>
            <p:cNvPr id="57" name="Line 38"/>
            <p:cNvSpPr>
              <a:spLocks noChangeShapeType="1"/>
            </p:cNvSpPr>
            <p:nvPr/>
          </p:nvSpPr>
          <p:spPr bwMode="auto">
            <a:xfrm>
              <a:off x="6807865" y="3891053"/>
              <a:ext cx="358831" cy="299011"/>
            </a:xfrm>
            <a:prstGeom prst="line">
              <a:avLst/>
            </a:prstGeom>
            <a:noFill/>
            <a:ln w="9525">
              <a:solidFill>
                <a:schemeClr val="tx1">
                  <a:lumMod val="50000"/>
                  <a:lumOff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ln>
                  <a:solidFill>
                    <a:schemeClr val="tx1">
                      <a:lumMod val="50000"/>
                      <a:lumOff val="50000"/>
                    </a:schemeClr>
                  </a:solidFill>
                </a:ln>
              </a:endParaRPr>
            </a:p>
          </p:txBody>
        </p:sp>
        <p:sp>
          <p:nvSpPr>
            <p:cNvPr id="58" name="Line 39"/>
            <p:cNvSpPr>
              <a:spLocks noChangeShapeType="1"/>
            </p:cNvSpPr>
            <p:nvPr/>
          </p:nvSpPr>
          <p:spPr bwMode="auto">
            <a:xfrm flipV="1">
              <a:off x="6947097" y="2912532"/>
              <a:ext cx="867151" cy="0"/>
            </a:xfrm>
            <a:prstGeom prst="line">
              <a:avLst/>
            </a:prstGeom>
            <a:noFill/>
            <a:ln w="9525">
              <a:solidFill>
                <a:schemeClr val="tx1">
                  <a:lumMod val="50000"/>
                  <a:lumOff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ln>
                  <a:solidFill>
                    <a:schemeClr val="tx1">
                      <a:lumMod val="50000"/>
                      <a:lumOff val="50000"/>
                    </a:schemeClr>
                  </a:solidFill>
                </a:ln>
              </a:endParaRPr>
            </a:p>
          </p:txBody>
        </p:sp>
        <p:sp>
          <p:nvSpPr>
            <p:cNvPr id="59" name="Line 40"/>
            <p:cNvSpPr>
              <a:spLocks noChangeShapeType="1"/>
            </p:cNvSpPr>
            <p:nvPr/>
          </p:nvSpPr>
          <p:spPr bwMode="auto">
            <a:xfrm flipH="1">
              <a:off x="6904762" y="2182018"/>
              <a:ext cx="366979" cy="238125"/>
            </a:xfrm>
            <a:prstGeom prst="line">
              <a:avLst/>
            </a:prstGeom>
            <a:noFill/>
            <a:ln w="9525">
              <a:solidFill>
                <a:schemeClr val="tx1">
                  <a:lumMod val="50000"/>
                  <a:lumOff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ln>
                  <a:solidFill>
                    <a:schemeClr val="tx1">
                      <a:lumMod val="50000"/>
                      <a:lumOff val="50000"/>
                    </a:schemeClr>
                  </a:solidFill>
                </a:ln>
              </a:endParaRPr>
            </a:p>
          </p:txBody>
        </p:sp>
        <p:pic>
          <p:nvPicPr>
            <p:cNvPr id="60" name="Picture 2" descr="C:\Schulung\RDA-Tagung\Unterlagen Helios\AMD_rot_fb_rg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94553" y="3377540"/>
              <a:ext cx="850641" cy="900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42801" y="2472770"/>
              <a:ext cx="872177" cy="862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2" descr="C:\Feuerwehr Hamburg\Priodoo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91856" y="2315156"/>
              <a:ext cx="587143" cy="904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Textfeld 62"/>
            <p:cNvSpPr txBox="1"/>
            <p:nvPr/>
          </p:nvSpPr>
          <p:spPr>
            <a:xfrm>
              <a:off x="5756398" y="4562214"/>
              <a:ext cx="570158" cy="315315"/>
            </a:xfrm>
            <a:prstGeom prst="rect">
              <a:avLst/>
            </a:prstGeom>
            <a:noFill/>
          </p:spPr>
          <p:txBody>
            <a:bodyPr wrap="none" rtlCol="0">
              <a:spAutoFit/>
            </a:bodyPr>
            <a:lstStyle/>
            <a:p>
              <a:r>
                <a:rPr lang="de-DE" sz="1100" b="1" dirty="0">
                  <a:latin typeface="Arial" panose="020B0604020202020204" pitchFamily="34" charset="0"/>
                  <a:cs typeface="Arial" panose="020B0604020202020204" pitchFamily="34" charset="0"/>
                </a:rPr>
                <a:t>GLT</a:t>
              </a:r>
            </a:p>
          </p:txBody>
        </p:sp>
        <p:pic>
          <p:nvPicPr>
            <p:cNvPr id="6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29957" y="1697089"/>
              <a:ext cx="643058" cy="686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26238" y="1109133"/>
              <a:ext cx="700555" cy="7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75446" y="4190064"/>
              <a:ext cx="718887" cy="756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91115" y="1215868"/>
              <a:ext cx="1243850" cy="6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34890" y="3388692"/>
              <a:ext cx="731190" cy="579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Line 38"/>
            <p:cNvSpPr>
              <a:spLocks noChangeShapeType="1"/>
            </p:cNvSpPr>
            <p:nvPr/>
          </p:nvSpPr>
          <p:spPr bwMode="auto">
            <a:xfrm>
              <a:off x="6987279" y="3396278"/>
              <a:ext cx="545867" cy="208666"/>
            </a:xfrm>
            <a:prstGeom prst="line">
              <a:avLst/>
            </a:prstGeom>
            <a:noFill/>
            <a:ln w="9525">
              <a:solidFill>
                <a:schemeClr val="tx1">
                  <a:lumMod val="50000"/>
                  <a:lumOff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ln>
                  <a:solidFill>
                    <a:schemeClr val="tx1">
                      <a:lumMod val="50000"/>
                      <a:lumOff val="50000"/>
                    </a:schemeClr>
                  </a:solidFill>
                </a:ln>
              </a:endParaRPr>
            </a:p>
          </p:txBody>
        </p:sp>
        <p:sp>
          <p:nvSpPr>
            <p:cNvPr id="70" name="Line 32"/>
            <p:cNvSpPr>
              <a:spLocks noChangeShapeType="1"/>
            </p:cNvSpPr>
            <p:nvPr/>
          </p:nvSpPr>
          <p:spPr bwMode="auto">
            <a:xfrm flipH="1">
              <a:off x="6015290" y="4069409"/>
              <a:ext cx="0" cy="447420"/>
            </a:xfrm>
            <a:prstGeom prst="line">
              <a:avLst/>
            </a:prstGeom>
            <a:noFill/>
            <a:ln w="9525">
              <a:solidFill>
                <a:schemeClr val="tx1">
                  <a:lumMod val="50000"/>
                  <a:lumOff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ln>
                  <a:solidFill>
                    <a:schemeClr val="tx1">
                      <a:lumMod val="50000"/>
                      <a:lumOff val="50000"/>
                    </a:schemeClr>
                  </a:solidFill>
                </a:ln>
              </a:endParaRPr>
            </a:p>
          </p:txBody>
        </p:sp>
        <p:sp>
          <p:nvSpPr>
            <p:cNvPr id="71" name="Line 32"/>
            <p:cNvSpPr>
              <a:spLocks noChangeShapeType="1"/>
            </p:cNvSpPr>
            <p:nvPr/>
          </p:nvSpPr>
          <p:spPr bwMode="auto">
            <a:xfrm flipH="1">
              <a:off x="6508927" y="1837820"/>
              <a:ext cx="213053" cy="290453"/>
            </a:xfrm>
            <a:prstGeom prst="line">
              <a:avLst/>
            </a:prstGeom>
            <a:noFill/>
            <a:ln w="9525">
              <a:solidFill>
                <a:schemeClr val="tx1">
                  <a:lumMod val="50000"/>
                  <a:lumOff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ln>
                  <a:solidFill>
                    <a:schemeClr val="tx1">
                      <a:lumMod val="50000"/>
                      <a:lumOff val="50000"/>
                    </a:schemeClr>
                  </a:solidFill>
                </a:ln>
              </a:endParaRPr>
            </a:p>
          </p:txBody>
        </p:sp>
        <p:sp>
          <p:nvSpPr>
            <p:cNvPr id="72" name="Line 32"/>
            <p:cNvSpPr>
              <a:spLocks noChangeShapeType="1"/>
            </p:cNvSpPr>
            <p:nvPr/>
          </p:nvSpPr>
          <p:spPr bwMode="auto">
            <a:xfrm>
              <a:off x="6023640" y="1602573"/>
              <a:ext cx="0" cy="379684"/>
            </a:xfrm>
            <a:prstGeom prst="line">
              <a:avLst/>
            </a:prstGeom>
            <a:noFill/>
            <a:ln w="9525">
              <a:solidFill>
                <a:schemeClr val="tx1">
                  <a:lumMod val="50000"/>
                  <a:lumOff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ln>
                  <a:solidFill>
                    <a:schemeClr val="tx1">
                      <a:lumMod val="50000"/>
                      <a:lumOff val="50000"/>
                    </a:schemeClr>
                  </a:solidFill>
                </a:ln>
              </a:endParaRPr>
            </a:p>
          </p:txBody>
        </p:sp>
        <p:pic>
          <p:nvPicPr>
            <p:cNvPr id="73"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24954" y="4503047"/>
              <a:ext cx="544430" cy="407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33147" y="1794066"/>
              <a:ext cx="460423" cy="615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 name="Line 39"/>
            <p:cNvSpPr>
              <a:spLocks noChangeShapeType="1"/>
            </p:cNvSpPr>
            <p:nvPr/>
          </p:nvSpPr>
          <p:spPr bwMode="auto">
            <a:xfrm flipV="1">
              <a:off x="4208016" y="2912532"/>
              <a:ext cx="867151" cy="0"/>
            </a:xfrm>
            <a:prstGeom prst="line">
              <a:avLst/>
            </a:prstGeom>
            <a:noFill/>
            <a:ln w="9525">
              <a:solidFill>
                <a:schemeClr val="tx1">
                  <a:lumMod val="50000"/>
                  <a:lumOff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ln>
                  <a:solidFill>
                    <a:schemeClr val="tx1">
                      <a:lumMod val="50000"/>
                      <a:lumOff val="50000"/>
                    </a:schemeClr>
                  </a:solidFill>
                </a:ln>
              </a:endParaRPr>
            </a:p>
          </p:txBody>
        </p:sp>
        <p:sp>
          <p:nvSpPr>
            <p:cNvPr id="76" name="Line 32"/>
            <p:cNvSpPr>
              <a:spLocks noChangeShapeType="1"/>
            </p:cNvSpPr>
            <p:nvPr/>
          </p:nvSpPr>
          <p:spPr bwMode="auto">
            <a:xfrm flipH="1">
              <a:off x="4633719" y="3396278"/>
              <a:ext cx="453472" cy="208666"/>
            </a:xfrm>
            <a:prstGeom prst="line">
              <a:avLst/>
            </a:prstGeom>
            <a:noFill/>
            <a:ln w="9525">
              <a:solidFill>
                <a:schemeClr val="tx1">
                  <a:lumMod val="50000"/>
                  <a:lumOff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ln>
                  <a:solidFill>
                    <a:schemeClr val="tx1">
                      <a:lumMod val="50000"/>
                      <a:lumOff val="50000"/>
                    </a:schemeClr>
                  </a:solidFill>
                </a:ln>
              </a:endParaRPr>
            </a:p>
          </p:txBody>
        </p:sp>
      </p:grpSp>
      <p:sp>
        <p:nvSpPr>
          <p:cNvPr id="8" name="Textfeld 7"/>
          <p:cNvSpPr txBox="1"/>
          <p:nvPr/>
        </p:nvSpPr>
        <p:spPr>
          <a:xfrm>
            <a:off x="7899265" y="2679762"/>
            <a:ext cx="453155" cy="192360"/>
          </a:xfrm>
          <a:prstGeom prst="rect">
            <a:avLst/>
          </a:prstGeom>
          <a:solidFill>
            <a:schemeClr val="bg1"/>
          </a:solidFill>
        </p:spPr>
        <p:txBody>
          <a:bodyPr wrap="square" lIns="68580" tIns="34290" rIns="68580" bIns="34290" rtlCol="0">
            <a:spAutoFit/>
          </a:bodyPr>
          <a:lstStyle/>
          <a:p>
            <a:endParaRPr lang="de-DE" sz="800" dirty="0">
              <a:latin typeface="Arial" pitchFamily="34" charset="0"/>
              <a:cs typeface="Arial" pitchFamily="34" charset="0"/>
            </a:endParaRPr>
          </a:p>
        </p:txBody>
      </p:sp>
    </p:spTree>
    <p:extLst>
      <p:ext uri="{BB962C8B-B14F-4D97-AF65-F5344CB8AC3E}">
        <p14:creationId xmlns:p14="http://schemas.microsoft.com/office/powerpoint/2010/main" val="3151014708"/>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a:defRPr/>
            </a:pPr>
            <a:fld id="{B5993FCA-A286-421D-99E2-ABDAEFB4D371}" type="slidenum">
              <a:rPr lang="en-US" smtClean="0"/>
              <a:pPr>
                <a:defRPr/>
              </a:pPr>
              <a:t>45</a:t>
            </a:fld>
            <a:endParaRPr lang="en-US"/>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372" y="4494249"/>
            <a:ext cx="1080120" cy="434337"/>
          </a:xfrm>
          <a:prstGeom prst="rect">
            <a:avLst/>
          </a:prstGeom>
        </p:spPr>
      </p:pic>
      <p:grpSp>
        <p:nvGrpSpPr>
          <p:cNvPr id="2" name="Gruppieren 1"/>
          <p:cNvGrpSpPr/>
          <p:nvPr/>
        </p:nvGrpSpPr>
        <p:grpSpPr>
          <a:xfrm>
            <a:off x="257325" y="1251465"/>
            <a:ext cx="7447023" cy="3229835"/>
            <a:chOff x="266701" y="1391621"/>
            <a:chExt cx="8802576" cy="3523585"/>
          </a:xfrm>
        </p:grpSpPr>
        <p:pic>
          <p:nvPicPr>
            <p:cNvPr id="36" name="Grafik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244" y="2395206"/>
              <a:ext cx="2512901" cy="2520000"/>
            </a:xfrm>
            <a:prstGeom prst="rect">
              <a:avLst/>
            </a:prstGeom>
          </p:spPr>
        </p:pic>
        <p:sp>
          <p:nvSpPr>
            <p:cNvPr id="37" name="Textplatzhalter 2"/>
            <p:cNvSpPr txBox="1">
              <a:spLocks/>
            </p:cNvSpPr>
            <p:nvPr/>
          </p:nvSpPr>
          <p:spPr>
            <a:xfrm>
              <a:off x="398463" y="1391621"/>
              <a:ext cx="7202575" cy="285403"/>
            </a:xfrm>
            <a:prstGeom prst="rect">
              <a:avLst/>
            </a:prstGeom>
          </p:spPr>
          <p:txBody>
            <a:bodyPr wrap="square">
              <a:spAutoFit/>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marL="160691" indent="-160691" defTabSz="685800">
                <a:spcAft>
                  <a:spcPts val="600"/>
                </a:spcAft>
                <a:buBlip>
                  <a:blip r:embed="rId5"/>
                </a:buBlip>
              </a:pPr>
              <a:r>
                <a:rPr lang="en-US" sz="1100" dirty="0">
                  <a:latin typeface="Arial" charset="0"/>
                  <a:ea typeface="Arial" charset="0"/>
                  <a:cs typeface="Arial" charset="0"/>
                </a:rPr>
                <a:t>Self-monitoring of the controller and the connected sensors and actuators</a:t>
              </a:r>
              <a:endParaRPr lang="de-DE" sz="1100" dirty="0">
                <a:latin typeface="Arial" charset="0"/>
                <a:ea typeface="Arial" charset="0"/>
                <a:cs typeface="Arial" charset="0"/>
              </a:endParaRPr>
            </a:p>
          </p:txBody>
        </p:sp>
        <p:sp>
          <p:nvSpPr>
            <p:cNvPr id="38" name="Line 37"/>
            <p:cNvSpPr>
              <a:spLocks noChangeShapeType="1"/>
            </p:cNvSpPr>
            <p:nvPr/>
          </p:nvSpPr>
          <p:spPr bwMode="auto">
            <a:xfrm flipH="1" flipV="1">
              <a:off x="1556577" y="4069448"/>
              <a:ext cx="0" cy="319257"/>
            </a:xfrm>
            <a:prstGeom prst="line">
              <a:avLst/>
            </a:prstGeom>
            <a:noFill/>
            <a:ln w="9525">
              <a:solidFill>
                <a:schemeClr val="tx1">
                  <a:lumMod val="50000"/>
                  <a:lumOff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9" name="Textplatzhalter 2"/>
            <p:cNvSpPr txBox="1">
              <a:spLocks/>
            </p:cNvSpPr>
            <p:nvPr/>
          </p:nvSpPr>
          <p:spPr>
            <a:xfrm>
              <a:off x="3716337" y="1984303"/>
              <a:ext cx="5352940" cy="1997823"/>
            </a:xfrm>
            <a:prstGeom prst="rect">
              <a:avLst/>
            </a:prstGeom>
          </p:spPr>
          <p:txBody>
            <a:bodyPr wrap="square">
              <a:spAutoFit/>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85800">
                <a:spcAft>
                  <a:spcPts val="600"/>
                </a:spcAft>
                <a:buNone/>
              </a:pPr>
              <a:r>
                <a:rPr lang="de-DE" sz="1100" b="1" dirty="0">
                  <a:latin typeface="Arial" charset="0"/>
                  <a:ea typeface="Arial" charset="0"/>
                  <a:cs typeface="Arial" charset="0"/>
                </a:rPr>
                <a:t>SPS </a:t>
              </a:r>
              <a:r>
                <a:rPr lang="de-DE" sz="1100" b="1" dirty="0" err="1">
                  <a:latin typeface="Arial" charset="0"/>
                  <a:ea typeface="Arial" charset="0"/>
                  <a:cs typeface="Arial" charset="0"/>
                </a:rPr>
                <a:t>controller</a:t>
              </a:r>
              <a:endParaRPr lang="de-DE" sz="1100" b="1" dirty="0">
                <a:latin typeface="Arial" charset="0"/>
                <a:ea typeface="Arial" charset="0"/>
                <a:cs typeface="Arial" charset="0"/>
              </a:endParaRP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Monitoring of the power supply 400 V / 230 V</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Battery buffering for the controller and the connected 24 V DC components </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Battery charging and battery monitoring by the controller</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Self-monitoring of the controller incl. the bus connection</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Design in fire protection housing possible</a:t>
              </a:r>
              <a:endParaRPr lang="de-DE" sz="1100" dirty="0">
                <a:latin typeface="Arial" charset="0"/>
                <a:ea typeface="Arial" charset="0"/>
                <a:cs typeface="Arial" charset="0"/>
              </a:endParaRPr>
            </a:p>
          </p:txBody>
        </p:sp>
        <p:sp>
          <p:nvSpPr>
            <p:cNvPr id="40" name="Textfeld 39"/>
            <p:cNvSpPr txBox="1"/>
            <p:nvPr/>
          </p:nvSpPr>
          <p:spPr>
            <a:xfrm>
              <a:off x="266701" y="4427004"/>
              <a:ext cx="2981325" cy="285403"/>
            </a:xfrm>
            <a:prstGeom prst="rect">
              <a:avLst/>
            </a:prstGeom>
            <a:noFill/>
          </p:spPr>
          <p:txBody>
            <a:bodyPr wrap="square" rtlCol="0">
              <a:spAutoFit/>
            </a:bodyPr>
            <a:lstStyle/>
            <a:p>
              <a:pPr algn="ctr"/>
              <a:r>
                <a:rPr lang="de-DE" sz="1100" b="1" dirty="0">
                  <a:latin typeface="Arial" panose="020B0604020202020204" pitchFamily="34" charset="0"/>
                  <a:cs typeface="Arial" panose="020B0604020202020204" pitchFamily="34" charset="0"/>
                </a:rPr>
                <a:t>400 V </a:t>
              </a:r>
              <a:r>
                <a:rPr lang="de-DE" sz="1100" b="1" dirty="0" err="1">
                  <a:latin typeface="Arial" panose="020B0604020202020204" pitchFamily="34" charset="0"/>
                  <a:cs typeface="Arial" panose="020B0604020202020204" pitchFamily="34" charset="0"/>
                </a:rPr>
                <a:t>safety</a:t>
              </a:r>
              <a:r>
                <a:rPr lang="de-DE" sz="1100" b="1" dirty="0">
                  <a:latin typeface="Arial" panose="020B0604020202020204" pitchFamily="34" charset="0"/>
                  <a:cs typeface="Arial" panose="020B0604020202020204" pitchFamily="34" charset="0"/>
                </a:rPr>
                <a:t> power </a:t>
              </a:r>
              <a:r>
                <a:rPr lang="de-DE" sz="1100" b="1" dirty="0" err="1">
                  <a:latin typeface="Arial" panose="020B0604020202020204" pitchFamily="34" charset="0"/>
                  <a:cs typeface="Arial" panose="020B0604020202020204" pitchFamily="34" charset="0"/>
                </a:rPr>
                <a:t>supply</a:t>
              </a:r>
              <a:endParaRPr lang="de-DE" sz="1100" b="1" dirty="0">
                <a:latin typeface="Arial" panose="020B0604020202020204" pitchFamily="34" charset="0"/>
                <a:cs typeface="Arial" panose="020B0604020202020204" pitchFamily="34" charset="0"/>
              </a:endParaRPr>
            </a:p>
          </p:txBody>
        </p:sp>
      </p:grpSp>
      <p:sp>
        <p:nvSpPr>
          <p:cNvPr id="11" name="Rectangle 2"/>
          <p:cNvSpPr txBox="1">
            <a:spLocks noChangeArrowheads="1"/>
          </p:cNvSpPr>
          <p:nvPr/>
        </p:nvSpPr>
        <p:spPr bwMode="auto">
          <a:xfrm>
            <a:off x="165366" y="681540"/>
            <a:ext cx="3650550" cy="351039"/>
          </a:xfrm>
          <a:prstGeom prst="rect">
            <a:avLst/>
          </a:prstGeom>
          <a:solidFill>
            <a:srgbClr val="FFFFFF"/>
          </a:solidFill>
          <a:ln>
            <a:noFill/>
            <a:miter lim="800000"/>
            <a:headEnd/>
            <a:tailEnd/>
          </a:ln>
        </p:spPr>
        <p:txBody>
          <a:bodyPr lIns="68580" tIns="34290" rIns="68580" bIns="34290"/>
          <a:lstStyle/>
          <a:p>
            <a:pPr>
              <a:defRPr/>
            </a:pPr>
            <a:r>
              <a:rPr lang="de-DE" sz="1400" b="1" kern="0" dirty="0" err="1">
                <a:latin typeface="Arial" pitchFamily="34" charset="0"/>
                <a:ea typeface="+mj-ea"/>
                <a:cs typeface="Arial" pitchFamily="34" charset="0"/>
              </a:rPr>
              <a:t>Functional</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safety</a:t>
            </a:r>
            <a:endParaRPr lang="de-DE" sz="1400" b="1" kern="0" dirty="0">
              <a:latin typeface="Arial" pitchFamily="34" charset="0"/>
              <a:ea typeface="+mj-ea"/>
              <a:cs typeface="Arial" pitchFamily="34" charset="0"/>
            </a:endParaRPr>
          </a:p>
        </p:txBody>
      </p:sp>
    </p:spTree>
    <p:extLst>
      <p:ext uri="{BB962C8B-B14F-4D97-AF65-F5344CB8AC3E}">
        <p14:creationId xmlns:p14="http://schemas.microsoft.com/office/powerpoint/2010/main" val="2813076540"/>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a:defRPr/>
            </a:pPr>
            <a:fld id="{B5993FCA-A286-421D-99E2-ABDAEFB4D371}" type="slidenum">
              <a:rPr lang="en-US" smtClean="0"/>
              <a:pPr>
                <a:defRPr/>
              </a:pPr>
              <a:t>46</a:t>
            </a:fld>
            <a:endParaRPr lang="en-US"/>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0372" y="4494249"/>
            <a:ext cx="1080120" cy="434337"/>
          </a:xfrm>
          <a:prstGeom prst="rect">
            <a:avLst/>
          </a:prstGeom>
        </p:spPr>
      </p:pic>
      <p:grpSp>
        <p:nvGrpSpPr>
          <p:cNvPr id="2" name="Gruppieren 1"/>
          <p:cNvGrpSpPr/>
          <p:nvPr/>
        </p:nvGrpSpPr>
        <p:grpSpPr>
          <a:xfrm>
            <a:off x="291703" y="1245904"/>
            <a:ext cx="7898699" cy="2967621"/>
            <a:chOff x="388938" y="1094982"/>
            <a:chExt cx="9106222" cy="3160432"/>
          </a:xfrm>
        </p:grpSpPr>
        <p:sp>
          <p:nvSpPr>
            <p:cNvPr id="8" name="Textplatzhalter 2"/>
            <p:cNvSpPr txBox="1">
              <a:spLocks/>
            </p:cNvSpPr>
            <p:nvPr/>
          </p:nvSpPr>
          <p:spPr>
            <a:xfrm>
              <a:off x="1857118" y="2660724"/>
              <a:ext cx="2879196" cy="1415981"/>
            </a:xfrm>
            <a:prstGeom prst="rect">
              <a:avLst/>
            </a:prstGeom>
            <a:noFill/>
          </p:spPr>
          <p:txBody>
            <a:bodyPr wrap="square">
              <a:spAutoFit/>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No redundant components</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High self-monitoring of the controller and the connected sensors and actuators</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High availability of the systems through automatic system tests</a:t>
              </a:r>
              <a:endParaRPr lang="de-DE" sz="1100" dirty="0">
                <a:latin typeface="Arial" charset="0"/>
                <a:ea typeface="Arial" charset="0"/>
                <a:cs typeface="Arial" charset="0"/>
              </a:endParaRPr>
            </a:p>
          </p:txBody>
        </p:sp>
        <p:sp>
          <p:nvSpPr>
            <p:cNvPr id="9" name="Textplatzhalter 2"/>
            <p:cNvSpPr txBox="1">
              <a:spLocks/>
            </p:cNvSpPr>
            <p:nvPr/>
          </p:nvSpPr>
          <p:spPr>
            <a:xfrm>
              <a:off x="6367632" y="2659158"/>
              <a:ext cx="3127528" cy="1596256"/>
            </a:xfrm>
            <a:prstGeom prst="rect">
              <a:avLst/>
            </a:prstGeom>
          </p:spPr>
          <p:txBody>
            <a:bodyPr wrap="square">
              <a:spAutoFit/>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Redundant components</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High self-monitoring of the controller and the connected sensors and actuators</a:t>
              </a:r>
            </a:p>
            <a:p>
              <a:pPr defTabSz="685800">
                <a:spcAft>
                  <a:spcPts val="600"/>
                </a:spcAft>
                <a:buClr>
                  <a:srgbClr val="FAC607"/>
                </a:buClr>
                <a:buFont typeface="Wingdings" panose="05000000000000000000" pitchFamily="2" charset="2"/>
                <a:buChar char="§"/>
              </a:pPr>
              <a:r>
                <a:rPr lang="en-US" sz="1100" dirty="0">
                  <a:latin typeface="Arial" charset="0"/>
                  <a:ea typeface="Arial" charset="0"/>
                  <a:cs typeface="Arial" charset="0"/>
                </a:rPr>
                <a:t>High availability of the systems by switching between primary and secondary system</a:t>
              </a:r>
              <a:endParaRPr lang="de-DE" sz="1100" dirty="0">
                <a:latin typeface="Arial" charset="0"/>
                <a:ea typeface="Arial" charset="0"/>
                <a:cs typeface="Arial" charset="0"/>
              </a:endParaRPr>
            </a:p>
          </p:txBody>
        </p:sp>
        <p:sp>
          <p:nvSpPr>
            <p:cNvPr id="10" name="Textfeld 9"/>
            <p:cNvSpPr txBox="1"/>
            <p:nvPr/>
          </p:nvSpPr>
          <p:spPr>
            <a:xfrm>
              <a:off x="388938" y="1692849"/>
              <a:ext cx="5173658" cy="278607"/>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Automatic system tests versus redundancy</a:t>
              </a:r>
              <a:endParaRPr lang="de-DE" sz="1100" dirty="0">
                <a:latin typeface="Arial" panose="020B0604020202020204" pitchFamily="34" charset="0"/>
                <a:cs typeface="Arial" panose="020B0604020202020204" pitchFamily="34" charset="0"/>
              </a:endParaRPr>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1415" r="13813"/>
            <a:stretch/>
          </p:blipFill>
          <p:spPr bwMode="auto">
            <a:xfrm>
              <a:off x="532877" y="2751636"/>
              <a:ext cx="1146844"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9538" y="2760004"/>
              <a:ext cx="960000" cy="1440000"/>
            </a:xfrm>
            <a:prstGeom prst="rect">
              <a:avLst/>
            </a:prstGeom>
          </p:spPr>
        </p:pic>
        <p:sp>
          <p:nvSpPr>
            <p:cNvPr id="13" name="Rechteck 12"/>
            <p:cNvSpPr/>
            <p:nvPr/>
          </p:nvSpPr>
          <p:spPr>
            <a:xfrm>
              <a:off x="431071" y="2263190"/>
              <a:ext cx="2094226" cy="278607"/>
            </a:xfrm>
            <a:prstGeom prst="rect">
              <a:avLst/>
            </a:prstGeom>
          </p:spPr>
          <p:txBody>
            <a:bodyPr wrap="none">
              <a:spAutoFit/>
            </a:bodyPr>
            <a:lstStyle/>
            <a:p>
              <a:pPr defTabSz="685800">
                <a:spcAft>
                  <a:spcPts val="600"/>
                </a:spcAft>
              </a:pPr>
              <a:r>
                <a:rPr lang="de-DE" sz="1100" b="1" dirty="0">
                  <a:latin typeface="Arial" charset="0"/>
                  <a:ea typeface="Arial" charset="0"/>
                  <a:cs typeface="Arial" charset="0"/>
                </a:rPr>
                <a:t>Roche-Turm Bau1 Basel</a:t>
              </a:r>
            </a:p>
          </p:txBody>
        </p:sp>
        <p:sp>
          <p:nvSpPr>
            <p:cNvPr id="14" name="Rechteck 13"/>
            <p:cNvSpPr/>
            <p:nvPr/>
          </p:nvSpPr>
          <p:spPr>
            <a:xfrm>
              <a:off x="5087935" y="2255613"/>
              <a:ext cx="1765270" cy="278607"/>
            </a:xfrm>
            <a:prstGeom prst="rect">
              <a:avLst/>
            </a:prstGeom>
          </p:spPr>
          <p:txBody>
            <a:bodyPr wrap="none">
              <a:spAutoFit/>
            </a:bodyPr>
            <a:lstStyle/>
            <a:p>
              <a:pPr defTabSz="685800">
                <a:spcAft>
                  <a:spcPts val="600"/>
                </a:spcAft>
              </a:pPr>
              <a:r>
                <a:rPr lang="de-DE" sz="1100" b="1" dirty="0">
                  <a:latin typeface="Arial" charset="0"/>
                  <a:ea typeface="Arial" charset="0"/>
                  <a:cs typeface="Arial" charset="0"/>
                </a:rPr>
                <a:t>Tower 185 Frankfurt</a:t>
              </a:r>
            </a:p>
          </p:txBody>
        </p:sp>
        <p:sp>
          <p:nvSpPr>
            <p:cNvPr id="15" name="Textplatzhalter 2"/>
            <p:cNvSpPr txBox="1">
              <a:spLocks/>
            </p:cNvSpPr>
            <p:nvPr/>
          </p:nvSpPr>
          <p:spPr>
            <a:xfrm>
              <a:off x="388938" y="1094982"/>
              <a:ext cx="5619313" cy="278607"/>
            </a:xfrm>
            <a:prstGeom prst="rect">
              <a:avLst/>
            </a:prstGeom>
          </p:spPr>
          <p:txBody>
            <a:bodyPr wrap="square">
              <a:spAutoFit/>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marL="160691" indent="-160691" defTabSz="685800">
                <a:spcAft>
                  <a:spcPts val="600"/>
                </a:spcAft>
                <a:buBlip>
                  <a:blip r:embed="rId5"/>
                </a:buBlip>
              </a:pPr>
              <a:r>
                <a:rPr lang="de-DE" sz="1100" dirty="0" err="1">
                  <a:latin typeface="Arial" charset="0"/>
                  <a:ea typeface="Arial" charset="0"/>
                  <a:cs typeface="Arial" charset="0"/>
                </a:rPr>
                <a:t>Possibilities</a:t>
              </a:r>
              <a:r>
                <a:rPr lang="de-DE" sz="1100" dirty="0">
                  <a:latin typeface="Arial" charset="0"/>
                  <a:ea typeface="Arial" charset="0"/>
                  <a:cs typeface="Arial" charset="0"/>
                </a:rPr>
                <a:t> </a:t>
              </a:r>
              <a:r>
                <a:rPr lang="de-DE" sz="1100" dirty="0" err="1">
                  <a:latin typeface="Arial" charset="0"/>
                  <a:ea typeface="Arial" charset="0"/>
                  <a:cs typeface="Arial" charset="0"/>
                </a:rPr>
                <a:t>of</a:t>
              </a:r>
              <a:r>
                <a:rPr lang="de-DE" sz="1100" dirty="0">
                  <a:latin typeface="Arial" charset="0"/>
                  <a:ea typeface="Arial" charset="0"/>
                  <a:cs typeface="Arial" charset="0"/>
                </a:rPr>
                <a:t> </a:t>
              </a:r>
              <a:r>
                <a:rPr lang="de-DE" sz="1100" dirty="0" err="1">
                  <a:latin typeface="Arial" charset="0"/>
                  <a:ea typeface="Arial" charset="0"/>
                  <a:cs typeface="Arial" charset="0"/>
                </a:rPr>
                <a:t>functional</a:t>
              </a:r>
              <a:r>
                <a:rPr lang="de-DE" sz="1100" dirty="0">
                  <a:latin typeface="Arial" charset="0"/>
                  <a:ea typeface="Arial" charset="0"/>
                  <a:cs typeface="Arial" charset="0"/>
                </a:rPr>
                <a:t> </a:t>
              </a:r>
              <a:r>
                <a:rPr lang="de-DE" sz="1100" dirty="0" err="1">
                  <a:latin typeface="Arial" charset="0"/>
                  <a:ea typeface="Arial" charset="0"/>
                  <a:cs typeface="Arial" charset="0"/>
                </a:rPr>
                <a:t>safety</a:t>
              </a:r>
              <a:endParaRPr lang="de-DE" sz="1100" dirty="0">
                <a:latin typeface="Arial" charset="0"/>
                <a:ea typeface="Arial" charset="0"/>
                <a:cs typeface="Arial" charset="0"/>
              </a:endParaRPr>
            </a:p>
          </p:txBody>
        </p:sp>
      </p:grpSp>
      <p:sp>
        <p:nvSpPr>
          <p:cNvPr id="16" name="Rectangle 2"/>
          <p:cNvSpPr txBox="1">
            <a:spLocks noChangeArrowheads="1"/>
          </p:cNvSpPr>
          <p:nvPr/>
        </p:nvSpPr>
        <p:spPr bwMode="auto">
          <a:xfrm>
            <a:off x="165366" y="681540"/>
            <a:ext cx="3650550" cy="351039"/>
          </a:xfrm>
          <a:prstGeom prst="rect">
            <a:avLst/>
          </a:prstGeom>
          <a:solidFill>
            <a:srgbClr val="FFFFFF"/>
          </a:solidFill>
          <a:ln>
            <a:noFill/>
            <a:miter lim="800000"/>
            <a:headEnd/>
            <a:tailEnd/>
          </a:ln>
        </p:spPr>
        <p:txBody>
          <a:bodyPr lIns="68580" tIns="34290" rIns="68580" bIns="34290"/>
          <a:lstStyle/>
          <a:p>
            <a:pPr>
              <a:defRPr/>
            </a:pPr>
            <a:r>
              <a:rPr lang="de-DE" sz="1400" b="1" kern="0" dirty="0" err="1">
                <a:latin typeface="Arial" pitchFamily="34" charset="0"/>
                <a:ea typeface="+mj-ea"/>
                <a:cs typeface="Arial" pitchFamily="34" charset="0"/>
              </a:rPr>
              <a:t>Functional</a:t>
            </a:r>
            <a:r>
              <a:rPr lang="de-DE" sz="1400" b="1" kern="0" dirty="0">
                <a:latin typeface="Arial" pitchFamily="34" charset="0"/>
                <a:ea typeface="+mj-ea"/>
                <a:cs typeface="Arial" pitchFamily="34" charset="0"/>
              </a:rPr>
              <a:t> </a:t>
            </a:r>
            <a:r>
              <a:rPr lang="de-DE" sz="1400" b="1" kern="0" dirty="0" err="1">
                <a:latin typeface="Arial" pitchFamily="34" charset="0"/>
                <a:ea typeface="+mj-ea"/>
                <a:cs typeface="Arial" pitchFamily="34" charset="0"/>
              </a:rPr>
              <a:t>safety</a:t>
            </a:r>
            <a:endParaRPr lang="de-DE" sz="1400" b="1" kern="0" dirty="0">
              <a:latin typeface="Arial" pitchFamily="34" charset="0"/>
              <a:ea typeface="+mj-ea"/>
              <a:cs typeface="Arial" pitchFamily="34" charset="0"/>
            </a:endParaRPr>
          </a:p>
        </p:txBody>
      </p:sp>
    </p:spTree>
    <p:extLst>
      <p:ext uri="{BB962C8B-B14F-4D97-AF65-F5344CB8AC3E}">
        <p14:creationId xmlns:p14="http://schemas.microsoft.com/office/powerpoint/2010/main" val="4149029040"/>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DRoll\#DRO_unsortiert\Umbau_Schulungsraum\Light-Boxes\Bilder\01_2.560x300\SkyOffice_0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1476" b="6048"/>
          <a:stretch/>
        </p:blipFill>
        <p:spPr bwMode="auto">
          <a:xfrm>
            <a:off x="2694942" y="3451861"/>
            <a:ext cx="1865531" cy="124276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099" name="Picture 3" descr="C:\Users\DRoll\Desktop\grundris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2445" y="1614778"/>
            <a:ext cx="1738051" cy="1619935"/>
          </a:xfrm>
          <a:prstGeom prst="rect">
            <a:avLst/>
          </a:prstGeom>
          <a:noFill/>
          <a:extLst>
            <a:ext uri="{909E8E84-426E-40DD-AFC4-6F175D3DCCD1}">
              <a14:hiddenFill xmlns:a14="http://schemas.microsoft.com/office/drawing/2010/main">
                <a:solidFill>
                  <a:srgbClr val="FFFFFF"/>
                </a:solidFill>
              </a14:hiddenFill>
            </a:ext>
          </a:extLst>
        </p:spPr>
      </p:pic>
      <p:sp>
        <p:nvSpPr>
          <p:cNvPr id="8" name="Textplatzhalter 1"/>
          <p:cNvSpPr txBox="1">
            <a:spLocks/>
          </p:cNvSpPr>
          <p:nvPr/>
        </p:nvSpPr>
        <p:spPr>
          <a:xfrm>
            <a:off x="262558" y="592024"/>
            <a:ext cx="6481824" cy="369332"/>
          </a:xfrm>
          <a:prstGeom prst="rect">
            <a:avLst/>
          </a:prstGeom>
        </p:spPr>
        <p:txBody>
          <a:bodyPr wrap="square" lIns="91434" tIns="45717" rIns="91434" bIns="45717">
            <a:spAutoFit/>
          </a:bodyPr>
          <a:lstStyle>
            <a:lvl1pPr marL="342826" indent="-342826" algn="l" defTabSz="457101" rtl="0" eaLnBrk="1" latinLnBrk="0" hangingPunct="1">
              <a:spcBef>
                <a:spcPct val="20000"/>
              </a:spcBef>
              <a:buFont typeface="Arial"/>
              <a:buChar char="•"/>
              <a:defRPr sz="3200" kern="1200">
                <a:solidFill>
                  <a:schemeClr val="tx1"/>
                </a:solidFill>
                <a:latin typeface="+mn-lt"/>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mn-lt"/>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mn-lt"/>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mn-lt"/>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mn-lt"/>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e-DE" sz="1800" dirty="0">
                <a:latin typeface="Century Gothic" panose="020B0502020202020204" pitchFamily="34" charset="0"/>
                <a:cs typeface="Arial" panose="020B0604020202020204" pitchFamily="34" charset="0"/>
              </a:rPr>
              <a:t>References: SPS – Sky Office, Düsseldorf</a:t>
            </a:r>
          </a:p>
        </p:txBody>
      </p:sp>
      <p:sp>
        <p:nvSpPr>
          <p:cNvPr id="10" name="Rectangle 4"/>
          <p:cNvSpPr>
            <a:spLocks noChangeArrowheads="1"/>
          </p:cNvSpPr>
          <p:nvPr/>
        </p:nvSpPr>
        <p:spPr bwMode="auto">
          <a:xfrm>
            <a:off x="5090478" y="1301115"/>
            <a:ext cx="3923982" cy="351480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4" tIns="45717" rIns="91434" bIns="45717">
            <a:spAutoFit/>
          </a:bodyPr>
          <a:lstStyle/>
          <a:p>
            <a:pPr>
              <a:spcBef>
                <a:spcPct val="20000"/>
              </a:spcBef>
            </a:pPr>
            <a:r>
              <a:rPr lang="en-US" sz="1400" dirty="0">
                <a:latin typeface="Century Gothic" panose="020B0502020202020204" pitchFamily="34" charset="0"/>
                <a:cs typeface="Arial" pitchFamily="34" charset="0"/>
              </a:rPr>
              <a:t>The 89 m high solitaire by </a:t>
            </a:r>
            <a:r>
              <a:rPr lang="en-US" sz="1400" dirty="0" err="1">
                <a:latin typeface="Century Gothic" panose="020B0502020202020204" pitchFamily="34" charset="0"/>
                <a:cs typeface="Arial" pitchFamily="34" charset="0"/>
              </a:rPr>
              <a:t>Ingenhoven</a:t>
            </a:r>
            <a:r>
              <a:rPr lang="en-US" sz="1400" dirty="0">
                <a:latin typeface="Century Gothic" panose="020B0502020202020204" pitchFamily="34" charset="0"/>
                <a:cs typeface="Arial" pitchFamily="34" charset="0"/>
              </a:rPr>
              <a:t> </a:t>
            </a:r>
            <a:r>
              <a:rPr lang="en-US" sz="1400" dirty="0" err="1">
                <a:latin typeface="Century Gothic" panose="020B0502020202020204" pitchFamily="34" charset="0"/>
                <a:cs typeface="Arial" pitchFamily="34" charset="0"/>
              </a:rPr>
              <a:t>Architekten</a:t>
            </a:r>
            <a:r>
              <a:rPr lang="en-US" sz="1400" dirty="0">
                <a:latin typeface="Century Gothic" panose="020B0502020202020204" pitchFamily="34" charset="0"/>
                <a:cs typeface="Arial" pitchFamily="34" charset="0"/>
              </a:rPr>
              <a:t> is Düsseldorf's new, formative landmark.</a:t>
            </a:r>
          </a:p>
          <a:p>
            <a:pPr>
              <a:spcBef>
                <a:spcPct val="20000"/>
              </a:spcBef>
            </a:pPr>
            <a:endParaRPr lang="de-DE" sz="800" spc="-30" dirty="0">
              <a:latin typeface="Century Gothic" panose="020B0502020202020204" pitchFamily="34" charset="0"/>
              <a:cs typeface="Arial" pitchFamily="34" charset="0"/>
            </a:endParaRPr>
          </a:p>
          <a:p>
            <a:pPr>
              <a:spcBef>
                <a:spcPct val="20000"/>
              </a:spcBef>
            </a:pPr>
            <a:r>
              <a:rPr lang="de-DE" sz="1400" b="1" spc="-30" dirty="0">
                <a:latin typeface="Century Gothic" panose="020B0502020202020204" pitchFamily="34" charset="0"/>
                <a:cs typeface="Arial" pitchFamily="34" charset="0"/>
              </a:rPr>
              <a:t>SPS</a:t>
            </a:r>
          </a:p>
          <a:p>
            <a:pPr marL="285729" indent="-285729">
              <a:spcBef>
                <a:spcPct val="20000"/>
              </a:spcBef>
              <a:buClr>
                <a:srgbClr val="FAC607"/>
              </a:buClr>
              <a:buFont typeface="Wingdings" panose="05000000000000000000" pitchFamily="2" charset="2"/>
              <a:buChar char="§"/>
            </a:pPr>
            <a:r>
              <a:rPr lang="en-US" sz="1400" dirty="0">
                <a:latin typeface="Century Gothic" panose="020B0502020202020204" pitchFamily="34" charset="0"/>
                <a:cs typeface="Arial" pitchFamily="34" charset="0"/>
              </a:rPr>
              <a:t>Built by STG-BEIKIRCH in 2007</a:t>
            </a:r>
          </a:p>
          <a:p>
            <a:pPr marL="285729" indent="-285729">
              <a:spcBef>
                <a:spcPct val="20000"/>
              </a:spcBef>
              <a:buClr>
                <a:srgbClr val="FAC607"/>
              </a:buClr>
              <a:buFont typeface="Wingdings" panose="05000000000000000000" pitchFamily="2" charset="2"/>
              <a:buChar char="§"/>
            </a:pPr>
            <a:r>
              <a:rPr lang="en-US" sz="1400" dirty="0">
                <a:latin typeface="Century Gothic" panose="020B0502020202020204" pitchFamily="34" charset="0"/>
                <a:cs typeface="Arial" pitchFamily="34" charset="0"/>
              </a:rPr>
              <a:t>Self-sufficient SPS for two stairwells and a fire brigade lift incl. two outflow systems</a:t>
            </a:r>
          </a:p>
          <a:p>
            <a:pPr marL="285729" indent="-285729">
              <a:spcBef>
                <a:spcPct val="20000"/>
              </a:spcBef>
              <a:buClr>
                <a:srgbClr val="FAC607"/>
              </a:buClr>
              <a:buFont typeface="Wingdings" panose="05000000000000000000" pitchFamily="2" charset="2"/>
              <a:buChar char="§"/>
            </a:pPr>
            <a:r>
              <a:rPr lang="en-US" sz="1400" dirty="0">
                <a:latin typeface="Century Gothic" panose="020B0502020202020204" pitchFamily="34" charset="0"/>
                <a:cs typeface="Arial" pitchFamily="34" charset="0"/>
              </a:rPr>
              <a:t>First fully active regulating SPS for air supply and outflow</a:t>
            </a:r>
          </a:p>
          <a:p>
            <a:pPr marL="285729" indent="-285729">
              <a:spcBef>
                <a:spcPct val="20000"/>
              </a:spcBef>
              <a:buClr>
                <a:srgbClr val="FAC607"/>
              </a:buClr>
              <a:buFont typeface="Wingdings" panose="05000000000000000000" pitchFamily="2" charset="2"/>
              <a:buChar char="§"/>
            </a:pPr>
            <a:r>
              <a:rPr lang="en-US" sz="1400" dirty="0">
                <a:latin typeface="Century Gothic" panose="020B0502020202020204" pitchFamily="34" charset="0"/>
                <a:cs typeface="Arial" pitchFamily="34" charset="0"/>
              </a:rPr>
              <a:t>Temperature-dependent over / under pressure control</a:t>
            </a:r>
          </a:p>
          <a:p>
            <a:pPr marL="285729" indent="-285729">
              <a:spcBef>
                <a:spcPct val="20000"/>
              </a:spcBef>
              <a:buClr>
                <a:srgbClr val="FAC607"/>
              </a:buClr>
              <a:buFont typeface="Wingdings" panose="05000000000000000000" pitchFamily="2" charset="2"/>
              <a:buChar char="§"/>
            </a:pPr>
            <a:r>
              <a:rPr lang="en-US" sz="1400" dirty="0">
                <a:latin typeface="Century Gothic" panose="020B0502020202020204" pitchFamily="34" charset="0"/>
                <a:cs typeface="Arial" pitchFamily="34" charset="0"/>
              </a:rPr>
              <a:t>Functional safety of the systems according to SIL1 as confirmed by TÜV </a:t>
            </a:r>
            <a:r>
              <a:rPr lang="en-US" sz="1400" dirty="0" err="1">
                <a:latin typeface="Century Gothic" panose="020B0502020202020204" pitchFamily="34" charset="0"/>
                <a:cs typeface="Arial" pitchFamily="34" charset="0"/>
              </a:rPr>
              <a:t>Rheinland</a:t>
            </a:r>
            <a:endParaRPr lang="de-DE" sz="1400" spc="-30" dirty="0">
              <a:latin typeface="Century Gothic" panose="020B0502020202020204" pitchFamily="34" charset="0"/>
              <a:cs typeface="Arial" pitchFamily="34" charset="0"/>
            </a:endParaRPr>
          </a:p>
        </p:txBody>
      </p:sp>
      <p:pic>
        <p:nvPicPr>
          <p:cNvPr id="2" name="Grafi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938" y="1450382"/>
            <a:ext cx="2194242" cy="3248619"/>
          </a:xfrm>
          <a:prstGeom prst="rect">
            <a:avLst/>
          </a:prstGeom>
        </p:spPr>
      </p:pic>
    </p:spTree>
    <p:extLst>
      <p:ext uri="{BB962C8B-B14F-4D97-AF65-F5344CB8AC3E}">
        <p14:creationId xmlns:p14="http://schemas.microsoft.com/office/powerpoint/2010/main" val="343456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3"/>
          <p:cNvPicPr>
            <a:picLocks noChangeAspect="1"/>
          </p:cNvPicPr>
          <p:nvPr/>
        </p:nvPicPr>
        <p:blipFill rotWithShape="1">
          <a:blip r:embed="rId2" cstate="print">
            <a:extLst>
              <a:ext uri="{28A0092B-C50C-407E-A947-70E740481C1C}">
                <a14:useLocalDpi xmlns:a14="http://schemas.microsoft.com/office/drawing/2010/main" val="0"/>
              </a:ext>
            </a:extLst>
          </a:blip>
          <a:srcRect l="19571" t="11240" r="20220" b="6549"/>
          <a:stretch/>
        </p:blipFill>
        <p:spPr>
          <a:xfrm>
            <a:off x="6299199" y="3281762"/>
            <a:ext cx="1372349" cy="1405410"/>
          </a:xfrm>
          <a:prstGeom prst="rect">
            <a:avLst/>
          </a:prstGeom>
        </p:spPr>
      </p:pic>
      <p:pic>
        <p:nvPicPr>
          <p:cNvPr id="17" name="Picture 2" descr="C:\Users\CSommer\Desktop\axis_aussen_suedostrmzcw.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08" b="11768"/>
          <a:stretch/>
        </p:blipFill>
        <p:spPr bwMode="auto">
          <a:xfrm>
            <a:off x="4669508" y="3268131"/>
            <a:ext cx="1478342" cy="1420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fik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467" y="1342721"/>
            <a:ext cx="2443162" cy="1628775"/>
          </a:xfrm>
          <a:prstGeom prst="rect">
            <a:avLst/>
          </a:prstGeom>
        </p:spPr>
      </p:pic>
      <p:sp>
        <p:nvSpPr>
          <p:cNvPr id="2" name="Textfeld 1"/>
          <p:cNvSpPr txBox="1">
            <a:spLocks noChangeArrowheads="1"/>
          </p:cNvSpPr>
          <p:nvPr/>
        </p:nvSpPr>
        <p:spPr bwMode="auto">
          <a:xfrm>
            <a:off x="263209" y="517091"/>
            <a:ext cx="2907626" cy="50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nSpc>
                <a:spcPct val="150000"/>
              </a:lnSpc>
            </a:pPr>
            <a:r>
              <a:rPr lang="de-DE" altLang="de-DE" sz="1800" dirty="0">
                <a:latin typeface="Century Gothic" panose="020B0502020202020204" pitchFamily="34" charset="0"/>
                <a:cs typeface="Arial" panose="020B0604020202020204" pitchFamily="34" charset="0"/>
              </a:rPr>
              <a:t>More References</a:t>
            </a:r>
          </a:p>
        </p:txBody>
      </p:sp>
      <p:pic>
        <p:nvPicPr>
          <p:cNvPr id="3" name="Picture 2" descr="http://www.google.de/url?source=imgres&amp;ct=tbn&amp;q=http://ellwangerundgeiger.mipim-stuttgart.de/img/CityGate-02.jpg&amp;sa=X&amp;ei=c_ReVb7pJoHnsAGTs4HADA&amp;ved=0CAUQ8wc&amp;usg=AFQjCNGtaRdkeDfAcY5eLCg3U37y4yVo3w"/>
          <p:cNvPicPr>
            <a:picLocks noChangeAspect="1" noChangeArrowheads="1"/>
          </p:cNvPicPr>
          <p:nvPr/>
        </p:nvPicPr>
        <p:blipFill rotWithShape="1">
          <a:blip r:embed="rId5">
            <a:extLst>
              <a:ext uri="{28A0092B-C50C-407E-A947-70E740481C1C}">
                <a14:useLocalDpi xmlns:a14="http://schemas.microsoft.com/office/drawing/2010/main" val="0"/>
              </a:ext>
            </a:extLst>
          </a:blip>
          <a:srcRect l="16503" r="23347"/>
          <a:stretch/>
        </p:blipFill>
        <p:spPr bwMode="auto">
          <a:xfrm>
            <a:off x="7747750" y="1342724"/>
            <a:ext cx="1212722" cy="162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Taunustur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7967" y="1342724"/>
            <a:ext cx="1664804" cy="334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12"/>
          <p:cNvSpPr txBox="1">
            <a:spLocks noChangeArrowheads="1"/>
          </p:cNvSpPr>
          <p:nvPr/>
        </p:nvSpPr>
        <p:spPr bwMode="auto">
          <a:xfrm>
            <a:off x="177263" y="2981317"/>
            <a:ext cx="2443164" cy="265453"/>
          </a:xfrm>
          <a:prstGeom prst="rect">
            <a:avLst/>
          </a:prstGeom>
          <a:noFill/>
          <a:ln>
            <a:noFill/>
          </a:ln>
          <a:extLst/>
        </p:spPr>
        <p:txBody>
          <a:bodyPr wrap="square" lIns="91434" tIns="45717" rIns="91434" bIns="45717">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de-DE" altLang="de-DE" sz="1100" dirty="0">
                <a:latin typeface="Century Gothic" panose="020B0502020202020204" pitchFamily="34" charset="0"/>
                <a:cs typeface="Arial" panose="020B0604020202020204" pitchFamily="34" charset="0"/>
              </a:rPr>
              <a:t>Tower 185 / Frankfurt</a:t>
            </a:r>
          </a:p>
        </p:txBody>
      </p:sp>
      <p:sp>
        <p:nvSpPr>
          <p:cNvPr id="9" name="Textfeld 14"/>
          <p:cNvSpPr txBox="1">
            <a:spLocks noChangeArrowheads="1"/>
          </p:cNvSpPr>
          <p:nvPr/>
        </p:nvSpPr>
        <p:spPr bwMode="auto">
          <a:xfrm>
            <a:off x="7635922" y="2975390"/>
            <a:ext cx="1589563" cy="26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de-DE" altLang="de-DE" sz="1100" dirty="0">
                <a:latin typeface="Century Gothic" panose="020B0502020202020204" pitchFamily="34" charset="0"/>
                <a:cs typeface="Arial" panose="020B0604020202020204" pitchFamily="34" charset="0"/>
              </a:rPr>
              <a:t>City Gate / Stuttgart</a:t>
            </a:r>
          </a:p>
        </p:txBody>
      </p:sp>
      <p:sp>
        <p:nvSpPr>
          <p:cNvPr id="10" name="Textfeld 15"/>
          <p:cNvSpPr txBox="1">
            <a:spLocks noChangeArrowheads="1"/>
          </p:cNvSpPr>
          <p:nvPr/>
        </p:nvSpPr>
        <p:spPr bwMode="auto">
          <a:xfrm>
            <a:off x="2746364" y="4699212"/>
            <a:ext cx="1673225" cy="438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de-DE" altLang="de-DE" sz="1100" dirty="0">
                <a:latin typeface="Century Gothic" panose="020B0502020202020204" pitchFamily="34" charset="0"/>
                <a:cs typeface="Arial" panose="020B0604020202020204" pitchFamily="34" charset="0"/>
              </a:rPr>
              <a:t>Taunus Turm / Frankfurt</a:t>
            </a:r>
          </a:p>
        </p:txBody>
      </p:sp>
      <p:sp>
        <p:nvSpPr>
          <p:cNvPr id="11" name="Textfeld 16"/>
          <p:cNvSpPr txBox="1">
            <a:spLocks noChangeArrowheads="1"/>
          </p:cNvSpPr>
          <p:nvPr/>
        </p:nvSpPr>
        <p:spPr bwMode="auto">
          <a:xfrm>
            <a:off x="6144165" y="4698657"/>
            <a:ext cx="1671966" cy="438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de-DE" altLang="de-DE" sz="1100" dirty="0">
                <a:latin typeface="Century Gothic" panose="020B0502020202020204" pitchFamily="34" charset="0"/>
                <a:cs typeface="Arial" panose="020B0604020202020204" pitchFamily="34" charset="0"/>
              </a:rPr>
              <a:t>Neue Börse / Eschborn</a:t>
            </a:r>
          </a:p>
        </p:txBody>
      </p:sp>
      <p:sp>
        <p:nvSpPr>
          <p:cNvPr id="12" name="Textfeld 17"/>
          <p:cNvSpPr txBox="1">
            <a:spLocks noChangeArrowheads="1"/>
          </p:cNvSpPr>
          <p:nvPr/>
        </p:nvSpPr>
        <p:spPr bwMode="auto">
          <a:xfrm>
            <a:off x="4555059" y="2981318"/>
            <a:ext cx="1661531" cy="438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de-DE" altLang="de-DE" sz="1100" dirty="0">
                <a:latin typeface="Century Gothic" panose="020B0502020202020204" pitchFamily="34" charset="0"/>
                <a:cs typeface="Arial" panose="020B0604020202020204" pitchFamily="34" charset="0"/>
              </a:rPr>
              <a:t>Alpha </a:t>
            </a:r>
            <a:r>
              <a:rPr lang="de-DE" altLang="de-DE" sz="1100" dirty="0" err="1">
                <a:latin typeface="Century Gothic" panose="020B0502020202020204" pitchFamily="34" charset="0"/>
                <a:cs typeface="Arial" panose="020B0604020202020204" pitchFamily="34" charset="0"/>
              </a:rPr>
              <a:t>Rotex</a:t>
            </a:r>
            <a:r>
              <a:rPr lang="de-DE" altLang="de-DE" sz="1100" dirty="0">
                <a:latin typeface="Century Gothic" panose="020B0502020202020204" pitchFamily="34" charset="0"/>
                <a:cs typeface="Arial" panose="020B0604020202020204" pitchFamily="34" charset="0"/>
              </a:rPr>
              <a:t> / Frankfurt</a:t>
            </a:r>
          </a:p>
        </p:txBody>
      </p:sp>
      <p:pic>
        <p:nvPicPr>
          <p:cNvPr id="13" name="Picture 5" descr="C:\Users\CSommer\Desktop\368px-Hypo-Haus.JPG"/>
          <p:cNvPicPr>
            <a:picLocks noChangeAspect="1" noChangeArrowheads="1"/>
          </p:cNvPicPr>
          <p:nvPr/>
        </p:nvPicPr>
        <p:blipFill rotWithShape="1">
          <a:blip r:embed="rId7">
            <a:extLst>
              <a:ext uri="{28A0092B-C50C-407E-A947-70E740481C1C}">
                <a14:useLocalDpi xmlns:a14="http://schemas.microsoft.com/office/drawing/2010/main" val="0"/>
              </a:ext>
            </a:extLst>
          </a:blip>
          <a:srcRect l="16635"/>
          <a:stretch/>
        </p:blipFill>
        <p:spPr bwMode="auto">
          <a:xfrm>
            <a:off x="6292792" y="1342721"/>
            <a:ext cx="1357838"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feld 20"/>
          <p:cNvSpPr txBox="1">
            <a:spLocks noChangeArrowheads="1"/>
          </p:cNvSpPr>
          <p:nvPr/>
        </p:nvSpPr>
        <p:spPr bwMode="auto">
          <a:xfrm>
            <a:off x="6287533" y="2979364"/>
            <a:ext cx="1359907" cy="26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de-DE" altLang="de-DE" sz="1100" dirty="0">
                <a:latin typeface="Century Gothic" panose="020B0502020202020204" pitchFamily="34" charset="0"/>
                <a:cs typeface="Arial" panose="020B0604020202020204" pitchFamily="34" charset="0"/>
              </a:rPr>
              <a:t>HVB / München</a:t>
            </a:r>
          </a:p>
        </p:txBody>
      </p:sp>
      <p:sp>
        <p:nvSpPr>
          <p:cNvPr id="16" name="Textfeld 19"/>
          <p:cNvSpPr txBox="1">
            <a:spLocks noChangeArrowheads="1"/>
          </p:cNvSpPr>
          <p:nvPr/>
        </p:nvSpPr>
        <p:spPr bwMode="auto">
          <a:xfrm>
            <a:off x="7743768" y="4701542"/>
            <a:ext cx="1374838" cy="438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de-DE" altLang="de-DE" sz="1100" dirty="0">
                <a:latin typeface="Century Gothic" panose="020B0502020202020204" pitchFamily="34" charset="0"/>
                <a:cs typeface="Arial" panose="020B0604020202020204" pitchFamily="34" charset="0"/>
              </a:rPr>
              <a:t>Roche-Turm Bau1 Basel</a:t>
            </a:r>
          </a:p>
        </p:txBody>
      </p:sp>
      <p:sp>
        <p:nvSpPr>
          <p:cNvPr id="18" name="Textfeld 12"/>
          <p:cNvSpPr txBox="1">
            <a:spLocks noChangeArrowheads="1"/>
          </p:cNvSpPr>
          <p:nvPr/>
        </p:nvSpPr>
        <p:spPr bwMode="auto">
          <a:xfrm>
            <a:off x="4593306" y="4699211"/>
            <a:ext cx="1434594" cy="26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de-DE" altLang="de-DE" sz="1100" dirty="0">
                <a:latin typeface="Century Gothic" panose="020B0502020202020204" pitchFamily="34" charset="0"/>
                <a:cs typeface="Arial" panose="020B0604020202020204" pitchFamily="34" charset="0"/>
              </a:rPr>
              <a:t>AXIS / Frankfurt</a:t>
            </a:r>
          </a:p>
        </p:txBody>
      </p:sp>
      <p:sp>
        <p:nvSpPr>
          <p:cNvPr id="19" name="Textfeld 19"/>
          <p:cNvSpPr txBox="1">
            <a:spLocks noChangeArrowheads="1"/>
          </p:cNvSpPr>
          <p:nvPr/>
        </p:nvSpPr>
        <p:spPr bwMode="auto">
          <a:xfrm>
            <a:off x="160331" y="4699211"/>
            <a:ext cx="2443161" cy="26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de-DE" altLang="de-DE" sz="1100" dirty="0">
                <a:latin typeface="Century Gothic" panose="020B0502020202020204" pitchFamily="34" charset="0"/>
                <a:cs typeface="Arial" panose="020B0604020202020204" pitchFamily="34" charset="0"/>
              </a:rPr>
              <a:t>KVH / Frankfurt</a:t>
            </a:r>
          </a:p>
        </p:txBody>
      </p:sp>
      <p:pic>
        <p:nvPicPr>
          <p:cNvPr id="20" name="Picture 3" descr="C:\Helios\Präsentation\27994080,28308302,dmFlashTeaserRes,_140730_kvh-fassade_kl_3_4c_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469" y="3261910"/>
            <a:ext cx="2443161" cy="1425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fik 22"/>
          <p:cNvPicPr>
            <a:picLocks noChangeAspect="1"/>
          </p:cNvPicPr>
          <p:nvPr/>
        </p:nvPicPr>
        <p:blipFill rotWithShape="1">
          <a:blip r:embed="rId9" cstate="print">
            <a:extLst>
              <a:ext uri="{28A0092B-C50C-407E-A947-70E740481C1C}">
                <a14:useLocalDpi xmlns:a14="http://schemas.microsoft.com/office/drawing/2010/main" val="0"/>
              </a:ext>
            </a:extLst>
          </a:blip>
          <a:srcRect b="27791"/>
          <a:stretch/>
        </p:blipFill>
        <p:spPr>
          <a:xfrm>
            <a:off x="4644108" y="1342721"/>
            <a:ext cx="1503742" cy="1628775"/>
          </a:xfrm>
          <a:prstGeom prst="rect">
            <a:avLst/>
          </a:prstGeom>
        </p:spPr>
      </p:pic>
      <p:pic>
        <p:nvPicPr>
          <p:cNvPr id="1026"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41415" r="13813"/>
          <a:stretch/>
        </p:blipFill>
        <p:spPr bwMode="auto">
          <a:xfrm>
            <a:off x="7829287" y="3281763"/>
            <a:ext cx="1128440" cy="1416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075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263207" y="510212"/>
            <a:ext cx="446270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nSpc>
                <a:spcPct val="150000"/>
              </a:lnSpc>
            </a:pPr>
            <a:r>
              <a:rPr lang="de-DE" altLang="de-DE" sz="1800" dirty="0">
                <a:latin typeface="Century Gothic" panose="020B0502020202020204" pitchFamily="34" charset="0"/>
                <a:cs typeface="Arial" panose="020B0604020202020204" pitchFamily="34" charset="0"/>
              </a:rPr>
              <a:t>References </a:t>
            </a:r>
            <a:r>
              <a:rPr lang="de-DE" altLang="de-DE" sz="1800" dirty="0" err="1">
                <a:latin typeface="Century Gothic" panose="020B0502020202020204" pitchFamily="34" charset="0"/>
                <a:cs typeface="Arial" panose="020B0604020202020204" pitchFamily="34" charset="0"/>
              </a:rPr>
              <a:t>under</a:t>
            </a:r>
            <a:r>
              <a:rPr lang="de-DE" altLang="de-DE" sz="1800" dirty="0">
                <a:latin typeface="Century Gothic" panose="020B0502020202020204" pitchFamily="34" charset="0"/>
                <a:cs typeface="Arial" panose="020B0604020202020204" pitchFamily="34" charset="0"/>
              </a:rPr>
              <a:t> </a:t>
            </a:r>
            <a:r>
              <a:rPr lang="de-DE" altLang="de-DE" sz="1800" dirty="0" err="1">
                <a:latin typeface="Century Gothic" panose="020B0502020202020204" pitchFamily="34" charset="0"/>
                <a:cs typeface="Arial" panose="020B0604020202020204" pitchFamily="34" charset="0"/>
              </a:rPr>
              <a:t>construction</a:t>
            </a:r>
            <a:endParaRPr lang="de-DE" altLang="de-DE" sz="1800" dirty="0">
              <a:latin typeface="Century Gothic" panose="020B0502020202020204" pitchFamily="34" charset="0"/>
              <a:cs typeface="Arial" panose="020B0604020202020204" pitchFamily="34" charset="0"/>
            </a:endParaRPr>
          </a:p>
        </p:txBody>
      </p:sp>
      <p:sp>
        <p:nvSpPr>
          <p:cNvPr id="3" name="Textfeld 12"/>
          <p:cNvSpPr txBox="1">
            <a:spLocks noChangeArrowheads="1"/>
          </p:cNvSpPr>
          <p:nvPr/>
        </p:nvSpPr>
        <p:spPr bwMode="auto">
          <a:xfrm>
            <a:off x="160068" y="4690342"/>
            <a:ext cx="1839348" cy="438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de-DE" altLang="de-DE" sz="1100" dirty="0">
                <a:latin typeface="Century Gothic" panose="020B0502020202020204" pitchFamily="34" charset="0"/>
                <a:cs typeface="Arial" panose="020B0604020202020204" pitchFamily="34" charset="0"/>
              </a:rPr>
              <a:t>Henninger Turm </a:t>
            </a:r>
          </a:p>
          <a:p>
            <a:r>
              <a:rPr lang="de-DE" altLang="de-DE" sz="1100" dirty="0">
                <a:latin typeface="Century Gothic" panose="020B0502020202020204" pitchFamily="34" charset="0"/>
                <a:cs typeface="Arial" panose="020B0604020202020204" pitchFamily="34" charset="0"/>
              </a:rPr>
              <a:t> Frankfurt</a:t>
            </a:r>
          </a:p>
        </p:txBody>
      </p:sp>
      <p:pic>
        <p:nvPicPr>
          <p:cNvPr id="4" name="Picture 2" descr="C:\Helios\Präsentation\henningerturm_gastro_von_mook_pressepic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671" y="1410872"/>
            <a:ext cx="1678413" cy="3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Bildergebnis für winx frankfurt"/>
          <p:cNvSpPr>
            <a:spLocks noChangeAspect="1" noChangeArrowheads="1"/>
          </p:cNvSpPr>
          <p:nvPr/>
        </p:nvSpPr>
        <p:spPr bwMode="auto">
          <a:xfrm>
            <a:off x="155575" y="-2833688"/>
            <a:ext cx="3943350" cy="59150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endParaRPr lang="de-DE"/>
          </a:p>
        </p:txBody>
      </p:sp>
      <p:pic>
        <p:nvPicPr>
          <p:cNvPr id="1027" name="Picture 3" descr="C:\Schulung\WinX.JPG"/>
          <p:cNvPicPr>
            <a:picLocks noChangeAspect="1" noChangeArrowheads="1"/>
          </p:cNvPicPr>
          <p:nvPr/>
        </p:nvPicPr>
        <p:blipFill rotWithShape="1">
          <a:blip r:embed="rId3">
            <a:extLst>
              <a:ext uri="{28A0092B-C50C-407E-A947-70E740481C1C}">
                <a14:useLocalDpi xmlns:a14="http://schemas.microsoft.com/office/drawing/2010/main" val="0"/>
              </a:ext>
            </a:extLst>
          </a:blip>
          <a:srcRect l="7106" t="10714" r="3843"/>
          <a:stretch/>
        </p:blipFill>
        <p:spPr bwMode="auto">
          <a:xfrm>
            <a:off x="2247873" y="1410872"/>
            <a:ext cx="2298730" cy="3268413"/>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12"/>
          <p:cNvSpPr txBox="1">
            <a:spLocks noChangeArrowheads="1"/>
          </p:cNvSpPr>
          <p:nvPr/>
        </p:nvSpPr>
        <p:spPr bwMode="auto">
          <a:xfrm>
            <a:off x="2188603" y="4692440"/>
            <a:ext cx="1839348" cy="26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de-DE" altLang="de-DE" sz="1100" dirty="0">
                <a:latin typeface="Century Gothic" panose="020B0502020202020204" pitchFamily="34" charset="0"/>
                <a:cs typeface="Arial" panose="020B0604020202020204" pitchFamily="34" charset="0"/>
              </a:rPr>
              <a:t>WINX / Frankfurt</a:t>
            </a:r>
          </a:p>
        </p:txBody>
      </p:sp>
      <p:pic>
        <p:nvPicPr>
          <p:cNvPr id="1028" name="Picture 4" descr="C:\Schulung\Bürohaus alte Op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0505" y="1410872"/>
            <a:ext cx="1621193" cy="3268413"/>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12"/>
          <p:cNvSpPr txBox="1">
            <a:spLocks noChangeArrowheads="1"/>
          </p:cNvSpPr>
          <p:nvPr/>
        </p:nvSpPr>
        <p:spPr bwMode="auto">
          <a:xfrm>
            <a:off x="4725909" y="4692440"/>
            <a:ext cx="2086054" cy="43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de-DE" altLang="de-DE" sz="1100" dirty="0">
                <a:latin typeface="Century Gothic" panose="020B0502020202020204" pitchFamily="34" charset="0"/>
                <a:cs typeface="Arial" panose="020B0604020202020204" pitchFamily="34" charset="0"/>
              </a:rPr>
              <a:t>Bürohaus an der alten Oper </a:t>
            </a:r>
          </a:p>
          <a:p>
            <a:r>
              <a:rPr lang="de-DE" altLang="de-DE" sz="1100" dirty="0">
                <a:latin typeface="Century Gothic" panose="020B0502020202020204" pitchFamily="34" charset="0"/>
                <a:cs typeface="Arial" panose="020B0604020202020204" pitchFamily="34" charset="0"/>
              </a:rPr>
              <a:t>Frankfurt</a:t>
            </a:r>
          </a:p>
        </p:txBody>
      </p:sp>
      <p:sp>
        <p:nvSpPr>
          <p:cNvPr id="11" name="Textfeld 12"/>
          <p:cNvSpPr txBox="1">
            <a:spLocks noChangeArrowheads="1"/>
          </p:cNvSpPr>
          <p:nvPr/>
        </p:nvSpPr>
        <p:spPr bwMode="auto">
          <a:xfrm>
            <a:off x="6711895" y="4692439"/>
            <a:ext cx="1782128" cy="2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de-DE" altLang="de-DE" sz="1100" dirty="0">
                <a:latin typeface="Century Gothic" panose="020B0502020202020204" pitchFamily="34" charset="0"/>
                <a:cs typeface="Arial" panose="020B0604020202020204" pitchFamily="34" charset="0"/>
              </a:rPr>
              <a:t>Grand Tower / Frankfurt</a:t>
            </a:r>
          </a:p>
        </p:txBody>
      </p:sp>
      <p:pic>
        <p:nvPicPr>
          <p:cNvPr id="6" name="Grafik 5"/>
          <p:cNvPicPr>
            <a:picLocks noChangeAspect="1"/>
          </p:cNvPicPr>
          <p:nvPr/>
        </p:nvPicPr>
        <p:blipFill rotWithShape="1">
          <a:blip r:embed="rId5" cstate="print">
            <a:extLst>
              <a:ext uri="{28A0092B-C50C-407E-A947-70E740481C1C}">
                <a14:useLocalDpi xmlns:a14="http://schemas.microsoft.com/office/drawing/2010/main" val="0"/>
              </a:ext>
            </a:extLst>
          </a:blip>
          <a:srcRect l="24994" t="239" r="4509" b="-239"/>
          <a:stretch/>
        </p:blipFill>
        <p:spPr>
          <a:xfrm>
            <a:off x="6832596" y="1427165"/>
            <a:ext cx="2032000" cy="3284129"/>
          </a:xfrm>
          <a:prstGeom prst="rect">
            <a:avLst/>
          </a:prstGeom>
        </p:spPr>
      </p:pic>
    </p:spTree>
    <p:extLst>
      <p:ext uri="{BB962C8B-B14F-4D97-AF65-F5344CB8AC3E}">
        <p14:creationId xmlns:p14="http://schemas.microsoft.com/office/powerpoint/2010/main" val="410728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3525" y="982508"/>
            <a:ext cx="7776864" cy="540060"/>
          </a:xfrm>
        </p:spPr>
        <p:txBody>
          <a:bodyPr/>
          <a:lstStyle/>
          <a:p>
            <a:r>
              <a:rPr lang="de-DE" sz="1800" dirty="0" smtClean="0">
                <a:latin typeface="Century Gothic" panose="020B0502020202020204" pitchFamily="34" charset="0"/>
              </a:rPr>
              <a:t>The </a:t>
            </a:r>
            <a:r>
              <a:rPr lang="de-DE" sz="1800" dirty="0" err="1" smtClean="0">
                <a:latin typeface="Century Gothic" panose="020B0502020202020204" pitchFamily="34" charset="0"/>
              </a:rPr>
              <a:t>five</a:t>
            </a:r>
            <a:r>
              <a:rPr lang="de-DE" sz="1800" dirty="0" smtClean="0">
                <a:latin typeface="Century Gothic" panose="020B0502020202020204" pitchFamily="34" charset="0"/>
              </a:rPr>
              <a:t> </a:t>
            </a:r>
            <a:r>
              <a:rPr lang="de-DE" sz="1800" dirty="0" err="1" smtClean="0">
                <a:latin typeface="Century Gothic" panose="020B0502020202020204" pitchFamily="34" charset="0"/>
              </a:rPr>
              <a:t>main</a:t>
            </a:r>
            <a:r>
              <a:rPr lang="de-DE" sz="1800" dirty="0" smtClean="0">
                <a:latin typeface="Century Gothic" panose="020B0502020202020204" pitchFamily="34" charset="0"/>
              </a:rPr>
              <a:t> </a:t>
            </a:r>
            <a:r>
              <a:rPr lang="de-DE" sz="1800" dirty="0" err="1" smtClean="0">
                <a:latin typeface="Century Gothic" panose="020B0502020202020204" pitchFamily="34" charset="0"/>
              </a:rPr>
              <a:t>divisions</a:t>
            </a:r>
            <a:endParaRPr lang="de-DE" sz="1800" dirty="0">
              <a:latin typeface="Century Gothic" panose="020B0502020202020204" pitchFamily="34" charset="0"/>
            </a:endParaRP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22" t="23611" r="61172" b="45556"/>
          <a:stretch/>
        </p:blipFill>
        <p:spPr bwMode="auto">
          <a:xfrm>
            <a:off x="1051739" y="1904439"/>
            <a:ext cx="7014879" cy="1724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53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263210" y="510211"/>
            <a:ext cx="5575617" cy="50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nSpc>
                <a:spcPct val="150000"/>
              </a:lnSpc>
            </a:pPr>
            <a:r>
              <a:rPr lang="de-DE" altLang="de-DE" sz="1800" dirty="0" err="1">
                <a:latin typeface="Century Gothic" panose="020B0502020202020204" pitchFamily="34" charset="0"/>
                <a:cs typeface="Arial" panose="020B0604020202020204" pitchFamily="34" charset="0"/>
              </a:rPr>
              <a:t>Certifications</a:t>
            </a:r>
            <a:r>
              <a:rPr lang="de-DE" altLang="de-DE" sz="1800" dirty="0">
                <a:latin typeface="Century Gothic" panose="020B0502020202020204" pitchFamily="34" charset="0"/>
                <a:cs typeface="Arial" panose="020B0604020202020204" pitchFamily="34" charset="0"/>
              </a:rPr>
              <a:t> </a:t>
            </a:r>
            <a:r>
              <a:rPr lang="de-DE" altLang="de-DE" sz="1800" dirty="0" err="1">
                <a:latin typeface="Century Gothic" panose="020B0502020202020204" pitchFamily="34" charset="0"/>
                <a:cs typeface="Arial" panose="020B0604020202020204" pitchFamily="34" charset="0"/>
              </a:rPr>
              <a:t>and</a:t>
            </a:r>
            <a:r>
              <a:rPr lang="de-DE" altLang="de-DE" sz="1800" dirty="0">
                <a:latin typeface="Century Gothic" panose="020B0502020202020204" pitchFamily="34" charset="0"/>
                <a:cs typeface="Arial" panose="020B0604020202020204" pitchFamily="34" charset="0"/>
              </a:rPr>
              <a:t> </a:t>
            </a:r>
            <a:r>
              <a:rPr lang="de-DE" altLang="de-DE" sz="1800" dirty="0" err="1">
                <a:latin typeface="Century Gothic" panose="020B0502020202020204" pitchFamily="34" charset="0"/>
                <a:cs typeface="Arial" panose="020B0604020202020204" pitchFamily="34" charset="0"/>
              </a:rPr>
              <a:t>Cooperation</a:t>
            </a:r>
            <a:r>
              <a:rPr lang="de-DE" altLang="de-DE" sz="1800" dirty="0">
                <a:latin typeface="Century Gothic" panose="020B0502020202020204" pitchFamily="34" charset="0"/>
                <a:cs typeface="Arial" panose="020B0604020202020204" pitchFamily="34" charset="0"/>
              </a:rPr>
              <a:t> Partners</a:t>
            </a:r>
          </a:p>
        </p:txBody>
      </p:sp>
      <p:grpSp>
        <p:nvGrpSpPr>
          <p:cNvPr id="3" name="Gruppieren 2"/>
          <p:cNvGrpSpPr/>
          <p:nvPr/>
        </p:nvGrpSpPr>
        <p:grpSpPr>
          <a:xfrm>
            <a:off x="290514" y="1104900"/>
            <a:ext cx="8533288" cy="1188000"/>
            <a:chOff x="176212" y="1323975"/>
            <a:chExt cx="8533288" cy="118800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2" y="1323975"/>
              <a:ext cx="7865340" cy="11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4651" y="1638300"/>
              <a:ext cx="654849" cy="55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197" y="2888279"/>
            <a:ext cx="6683737" cy="656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397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1318"/>
            <a:ext cx="9144000" cy="6464402"/>
          </a:xfrm>
          <a:prstGeom prst="rect">
            <a:avLst/>
          </a:prstGeom>
        </p:spPr>
      </p:pic>
    </p:spTree>
    <p:extLst>
      <p:ext uri="{BB962C8B-B14F-4D97-AF65-F5344CB8AC3E}">
        <p14:creationId xmlns:p14="http://schemas.microsoft.com/office/powerpoint/2010/main" val="336167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110067" y="-118533"/>
            <a:ext cx="9423400" cy="542713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21" y="658943"/>
            <a:ext cx="3320099" cy="2010019"/>
          </a:xfrm>
          <a:prstGeom prst="rect">
            <a:avLst/>
          </a:prstGeom>
        </p:spPr>
      </p:pic>
      <p:pic>
        <p:nvPicPr>
          <p:cNvPr id="11" name="Picture 2" descr="C:\Users\jessica.simanek\Desktop\KLA Logos\Logo Brakel FC_Pay-of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845" y="4132388"/>
            <a:ext cx="1421145" cy="339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jessica.simanek\Desktop\KLA Logos\MSG-Logo_aktuell.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8412" y="3476082"/>
            <a:ext cx="1658453" cy="3303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jessica.simanek\Desktop\KLA Logos\Schütze_Logo.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5964" y="3471470"/>
            <a:ext cx="1246188" cy="42924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jessica.simanek\Desktop\KLA Logos\stf_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531" y="4057515"/>
            <a:ext cx="1335459" cy="4605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jessica.simanek\Desktop\KLA Logos\2017_05_20_roda-Logo-Neu-ohne Tex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91328" y="3981801"/>
            <a:ext cx="1240037" cy="5969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jessica.simanek\Desktop\KLA Logos\Bristolite_Logo_4c.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3202" y="4179090"/>
            <a:ext cx="1203638" cy="248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jessica.simanek\Desktop\KLA Logos\CPI-Logo_Horiz_Blue.t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9311" y="4123578"/>
            <a:ext cx="2253274" cy="4029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C:\Users\jessica.simanek\Desktop\KLA Logos\ECODIS_neu.t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99584" y="3459314"/>
            <a:ext cx="1218011" cy="3471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jessica.simanek\Desktop\KLA Logos\ESS_Kombilogo_Kingspan_ESS_4c_DE_A4.tif"/>
          <p:cNvPicPr>
            <a:picLocks noChangeAspect="1" noChangeArrowheads="1"/>
          </p:cNvPicPr>
          <p:nvPr/>
        </p:nvPicPr>
        <p:blipFill rotWithShape="1">
          <a:blip r:embed="rId12">
            <a:extLst>
              <a:ext uri="{28A0092B-C50C-407E-A947-70E740481C1C}">
                <a14:useLocalDpi xmlns:a14="http://schemas.microsoft.com/office/drawing/2010/main" val="0"/>
              </a:ext>
            </a:extLst>
          </a:blip>
          <a:srcRect l="55571" t="25540"/>
          <a:stretch/>
        </p:blipFill>
        <p:spPr bwMode="auto">
          <a:xfrm>
            <a:off x="225426" y="3331045"/>
            <a:ext cx="1283917" cy="682653"/>
          </a:xfrm>
          <a:prstGeom prst="rect">
            <a:avLst/>
          </a:prstGeom>
          <a:noFill/>
          <a:extLst>
            <a:ext uri="{909E8E84-426E-40DD-AFC4-6F175D3DCCD1}">
              <a14:hiddenFill xmlns:a14="http://schemas.microsoft.com/office/drawing/2010/main">
                <a:solidFill>
                  <a:srgbClr val="FFFFFF"/>
                </a:solidFill>
              </a14:hiddenFill>
            </a:ext>
          </a:extLst>
        </p:spPr>
      </p:pic>
      <p:pic>
        <p:nvPicPr>
          <p:cNvPr id="20" name="Grafik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95921" y="3291815"/>
            <a:ext cx="1508615" cy="606643"/>
          </a:xfrm>
          <a:prstGeom prst="rect">
            <a:avLst/>
          </a:prstGeom>
        </p:spPr>
      </p:pic>
    </p:spTree>
    <p:extLst>
      <p:ext uri="{BB962C8B-B14F-4D97-AF65-F5344CB8AC3E}">
        <p14:creationId xmlns:p14="http://schemas.microsoft.com/office/powerpoint/2010/main" val="142396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1337966"/>
            <a:ext cx="9467850" cy="6693349"/>
          </a:xfrm>
          <a:prstGeom prst="rect">
            <a:avLst/>
          </a:prstGeom>
        </p:spPr>
      </p:pic>
    </p:spTree>
    <p:extLst>
      <p:ext uri="{BB962C8B-B14F-4D97-AF65-F5344CB8AC3E}">
        <p14:creationId xmlns:p14="http://schemas.microsoft.com/office/powerpoint/2010/main" val="280123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99" y="0"/>
            <a:ext cx="9481456" cy="6702968"/>
          </a:xfrm>
          <a:prstGeom prst="rect">
            <a:avLst/>
          </a:prstGeom>
        </p:spPr>
      </p:pic>
    </p:spTree>
    <p:extLst>
      <p:ext uri="{BB962C8B-B14F-4D97-AF65-F5344CB8AC3E}">
        <p14:creationId xmlns:p14="http://schemas.microsoft.com/office/powerpoint/2010/main" val="344475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WIDTH" val="34.75"/>
  <p:tag name="DEFAULTHEIGHT" val="18.12504"/>
  <p:tag name="DEFAULTTOP" val="280.2232"/>
  <p:tag name="DEFAULTLEFT" val="672"/>
</p:tagLst>
</file>

<file path=ppt/tags/tag10.xml><?xml version="1.0" encoding="utf-8"?>
<p:tagLst xmlns:a="http://schemas.openxmlformats.org/drawingml/2006/main" xmlns:r="http://schemas.openxmlformats.org/officeDocument/2006/relationships" xmlns:p="http://schemas.openxmlformats.org/presentationml/2006/main">
  <p:tag name="DEFAULTWIDTH" val="34.87496"/>
  <p:tag name="DEFAULTHEIGHT" val="18.12504"/>
  <p:tag name="DEFAULTTOP" val="280.2232"/>
  <p:tag name="DEFAULTLEFT" val="637.6251"/>
</p:tagLst>
</file>

<file path=ppt/tags/tag11.xml><?xml version="1.0" encoding="utf-8"?>
<p:tagLst xmlns:a="http://schemas.openxmlformats.org/drawingml/2006/main" xmlns:r="http://schemas.openxmlformats.org/officeDocument/2006/relationships" xmlns:p="http://schemas.openxmlformats.org/presentationml/2006/main">
  <p:tag name="DEFAULTWIDTH" val="35"/>
  <p:tag name="DEFAULTHEIGHT" val="18.12504"/>
  <p:tag name="DEFAULTTOP" val="280.2232"/>
  <p:tag name="DEFAULTLEFT" val="568.75"/>
</p:tagLst>
</file>

<file path=ppt/tags/tag12.xml><?xml version="1.0" encoding="utf-8"?>
<p:tagLst xmlns:a="http://schemas.openxmlformats.org/drawingml/2006/main" xmlns:r="http://schemas.openxmlformats.org/officeDocument/2006/relationships" xmlns:p="http://schemas.openxmlformats.org/presentationml/2006/main">
  <p:tag name="DEFAULTWIDTH" val="34.87504"/>
  <p:tag name="DEFAULTHEIGHT" val="18.12504"/>
  <p:tag name="DEFAULTTOP" val="280.2232"/>
  <p:tag name="DEFAULTLEFT" val="500.25"/>
</p:tagLst>
</file>

<file path=ppt/tags/tag13.xml><?xml version="1.0" encoding="utf-8"?>
<p:tagLst xmlns:a="http://schemas.openxmlformats.org/drawingml/2006/main" xmlns:r="http://schemas.openxmlformats.org/officeDocument/2006/relationships" xmlns:p="http://schemas.openxmlformats.org/presentationml/2006/main">
  <p:tag name="DEFAULTWIDTH" val="34.87496"/>
  <p:tag name="DEFAULTHEIGHT" val="18.12504"/>
  <p:tag name="DEFAULTTOP" val="280.2232"/>
  <p:tag name="DEFAULTLEFT" val="465.625"/>
</p:tagLst>
</file>

<file path=ppt/tags/tag14.xml><?xml version="1.0" encoding="utf-8"?>
<p:tagLst xmlns:a="http://schemas.openxmlformats.org/drawingml/2006/main" xmlns:r="http://schemas.openxmlformats.org/officeDocument/2006/relationships" xmlns:p="http://schemas.openxmlformats.org/presentationml/2006/main">
  <p:tag name="DEFAULTWIDTH" val="34.75"/>
  <p:tag name="DEFAULTHEIGHT" val="18.12504"/>
  <p:tag name="DEFAULTTOP" val="280.2232"/>
  <p:tag name="DEFAULTLEFT" val="672"/>
</p:tagLst>
</file>

<file path=ppt/tags/tag15.xml><?xml version="1.0" encoding="utf-8"?>
<p:tagLst xmlns:a="http://schemas.openxmlformats.org/drawingml/2006/main" xmlns:r="http://schemas.openxmlformats.org/officeDocument/2006/relationships" xmlns:p="http://schemas.openxmlformats.org/presentationml/2006/main">
  <p:tag name="DEFAULTWIDTH" val="35"/>
  <p:tag name="DEFAULTHEIGHT" val="18.12504"/>
  <p:tag name="DEFAULTTOP" val="280.2232"/>
  <p:tag name="DEFAULTLEFT" val="568.75"/>
</p:tagLst>
</file>

<file path=ppt/tags/tag2.xml><?xml version="1.0" encoding="utf-8"?>
<p:tagLst xmlns:a="http://schemas.openxmlformats.org/drawingml/2006/main" xmlns:r="http://schemas.openxmlformats.org/officeDocument/2006/relationships" xmlns:p="http://schemas.openxmlformats.org/presentationml/2006/main">
  <p:tag name="DEFAULTWIDTH" val="34.87504"/>
  <p:tag name="DEFAULTHEIGHT" val="18.12504"/>
  <p:tag name="DEFAULTTOP" val="280.2232"/>
  <p:tag name="DEFAULTLEFT" val="603.25"/>
</p:tagLst>
</file>

<file path=ppt/tags/tag3.xml><?xml version="1.0" encoding="utf-8"?>
<p:tagLst xmlns:a="http://schemas.openxmlformats.org/drawingml/2006/main" xmlns:r="http://schemas.openxmlformats.org/officeDocument/2006/relationships" xmlns:p="http://schemas.openxmlformats.org/presentationml/2006/main">
  <p:tag name="DEFAULTWIDTH" val="34.87496"/>
  <p:tag name="DEFAULTHEIGHT" val="18.12504"/>
  <p:tag name="DEFAULTTOP" val="280.2232"/>
  <p:tag name="DEFAULTLEFT" val="637.6251"/>
</p:tagLst>
</file>

<file path=ppt/tags/tag4.xml><?xml version="1.0" encoding="utf-8"?>
<p:tagLst xmlns:a="http://schemas.openxmlformats.org/drawingml/2006/main" xmlns:r="http://schemas.openxmlformats.org/officeDocument/2006/relationships" xmlns:p="http://schemas.openxmlformats.org/presentationml/2006/main">
  <p:tag name="DEFAULTWIDTH" val="34.87504"/>
  <p:tag name="DEFAULTHEIGHT" val="18.12504"/>
  <p:tag name="DEFAULTTOP" val="280.2232"/>
  <p:tag name="DEFAULTLEFT" val="603.25"/>
</p:tagLst>
</file>

<file path=ppt/tags/tag5.xml><?xml version="1.0" encoding="utf-8"?>
<p:tagLst xmlns:a="http://schemas.openxmlformats.org/drawingml/2006/main" xmlns:r="http://schemas.openxmlformats.org/officeDocument/2006/relationships" xmlns:p="http://schemas.openxmlformats.org/presentationml/2006/main">
  <p:tag name="DEFAULTWIDTH" val="34.87504"/>
  <p:tag name="DEFAULTHEIGHT" val="18.12504"/>
  <p:tag name="DEFAULTTOP" val="280.2232"/>
  <p:tag name="DEFAULTLEFT" val="603.25"/>
</p:tagLst>
</file>

<file path=ppt/tags/tag6.xml><?xml version="1.0" encoding="utf-8"?>
<p:tagLst xmlns:a="http://schemas.openxmlformats.org/drawingml/2006/main" xmlns:r="http://schemas.openxmlformats.org/officeDocument/2006/relationships" xmlns:p="http://schemas.openxmlformats.org/presentationml/2006/main">
  <p:tag name="DEFAULTWIDTH" val="34.87504"/>
  <p:tag name="DEFAULTHEIGHT" val="18.12504"/>
  <p:tag name="DEFAULTTOP" val="280.2232"/>
  <p:tag name="DEFAULTLEFT" val="706.25"/>
</p:tagLst>
</file>

<file path=ppt/tags/tag7.xml><?xml version="1.0" encoding="utf-8"?>
<p:tagLst xmlns:a="http://schemas.openxmlformats.org/drawingml/2006/main" xmlns:r="http://schemas.openxmlformats.org/officeDocument/2006/relationships" xmlns:p="http://schemas.openxmlformats.org/presentationml/2006/main">
  <p:tag name="DEFAULTWIDTH" val="34.87496"/>
  <p:tag name="DEFAULTHEIGHT" val="18.12504"/>
  <p:tag name="DEFAULTTOP" val="280.2232"/>
  <p:tag name="DEFAULTLEFT" val="465.625"/>
</p:tagLst>
</file>

<file path=ppt/tags/tag8.xml><?xml version="1.0" encoding="utf-8"?>
<p:tagLst xmlns:a="http://schemas.openxmlformats.org/drawingml/2006/main" xmlns:r="http://schemas.openxmlformats.org/officeDocument/2006/relationships" xmlns:p="http://schemas.openxmlformats.org/presentationml/2006/main">
  <p:tag name="DEFAULTWIDTH" val="35"/>
  <p:tag name="DEFAULTHEIGHT" val="18.12504"/>
  <p:tag name="DEFAULTTOP" val="280.2232"/>
  <p:tag name="DEFAULTLEFT" val="568.75"/>
</p:tagLst>
</file>

<file path=ppt/tags/tag9.xml><?xml version="1.0" encoding="utf-8"?>
<p:tagLst xmlns:a="http://schemas.openxmlformats.org/drawingml/2006/main" xmlns:r="http://schemas.openxmlformats.org/officeDocument/2006/relationships" xmlns:p="http://schemas.openxmlformats.org/presentationml/2006/main">
  <p:tag name="DEFAULTWIDTH" val="34.87504"/>
  <p:tag name="DEFAULTHEIGHT" val="18.12504"/>
  <p:tag name="DEFAULTTOP" val="280.2232"/>
  <p:tag name="DEFAULTLEFT" val="603.25"/>
</p:tagLst>
</file>

<file path=ppt/theme/theme1.xml><?xml version="1.0" encoding="utf-8"?>
<a:theme xmlns:a="http://schemas.openxmlformats.org/drawingml/2006/main" name="4_Benutzerdefiniertes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microsoft.com/sharepoint/v3/fields"/>
    <ds:schemaRef ds:uri="http://www.w3.org/XML/1998/namespace"/>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0</TotalTime>
  <Words>3757</Words>
  <Application>Microsoft Office PowerPoint</Application>
  <PresentationFormat>On-screen Show (16:9)</PresentationFormat>
  <Paragraphs>529</Paragraphs>
  <Slides>50</Slides>
  <Notes>38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2" baseType="lpstr">
      <vt:lpstr>4_Benutzerdefiniertes Design</vt:lpstr>
      <vt:lpstr>CorelDRAW</vt:lpstr>
      <vt:lpstr>PowerPoint Presentation</vt:lpstr>
      <vt:lpstr>PowerPoint Presentation</vt:lpstr>
      <vt:lpstr>PowerPoint Presentation</vt:lpstr>
      <vt:lpstr>Kingspan Group</vt:lpstr>
      <vt:lpstr>The five main divisions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Noudari, Mo</cp:lastModifiedBy>
  <cp:revision>1721</cp:revision>
  <cp:lastPrinted>2018-04-19T09:04:35Z</cp:lastPrinted>
  <dcterms:created xsi:type="dcterms:W3CDTF">2010-04-12T23:12:02Z</dcterms:created>
  <dcterms:modified xsi:type="dcterms:W3CDTF">2019-07-02T07:23:22Z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